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9144000"/>
  <p:notesSz cx="6858000" cy="9144000"/>
  <p:embeddedFontLst>
    <p:embeddedFont>
      <p:font typeface="Roboto"/>
      <p:regular r:id="rId37"/>
      <p:bold r:id="rId38"/>
      <p:italic r:id="rId39"/>
      <p:boldItalic r:id="rId40"/>
    </p:embeddedFont>
    <p:embeddedFont>
      <p:font typeface="Lato"/>
      <p:regular r:id="rId41"/>
      <p:bold r:id="rId42"/>
      <p:italic r:id="rId43"/>
      <p:boldItalic r:id="rId44"/>
    </p:embeddedFont>
    <p:embeddedFont>
      <p:font typeface="Comfortaa"/>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jEyV1HRT0kCFC5upKDaW8OO0C/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DBEDCB-954F-4105-BA51-4C99E521A2A7}">
  <a:tblStyle styleId="{0FDBEDCB-954F-4105-BA51-4C99E521A2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46" Type="http://schemas.openxmlformats.org/officeDocument/2006/relationships/font" Target="fonts/Comfortaa-bold.fntdata"/><Relationship Id="rId23" Type="http://schemas.openxmlformats.org/officeDocument/2006/relationships/slide" Target="slides/slide18.xml"/><Relationship Id="rId45" Type="http://schemas.openxmlformats.org/officeDocument/2006/relationships/font" Target="fonts/Comfortaa-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2ed28726ca_0_1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22ed28726ca_0_1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2ed28726ca_0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2ed28726ca_0_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2ed28726ca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2ed28726ca_0_10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2ed28726ca_8_10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2ed28726ca_8_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2" name="Google Shape;192;g22ed28726ca_8_1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2ed28726ca_8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22ed28726ca_8_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2ed28726ca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2ed28726ca_0_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ed28726ca_8_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2ed28726ca_8_8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ed28726ca_8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g22ed28726ca_8_7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2ed28726ca_4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2ed28726ca_4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22ed28726ca_4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ed28726ca_7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2ed28726ca_7_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2ed28726ca_7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22ed28726ca_7_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ed28726ca_7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22ed28726ca_7_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2ed28726ca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2ed28726ca_0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ed28726ca_8_1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2ed28726ca_8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22ed28726ca_8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2ed28726ca_9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2ed28726ca_9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22ed28726ca_9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2ed28726ca_8_1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22ed28726ca_8_10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2ed28726ca_8_1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2ed28726ca_8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22ed28726ca_8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2ed28726ca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g22ed28726ca_5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2ed28726ca_8_1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2ed28726ca_8_1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2ed28726ca_8_1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2ed28726ca_8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22ed28726ca_8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ed28726ca_8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22ed28726ca_8_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2ed28726ca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g22ed28726ca_0_5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omparison">
  <p:cSld name="2_Comparison">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24"/>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24"/>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2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2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24"/>
          <p:cNvSpPr txBox="1"/>
          <p:nvPr>
            <p:ph idx="1" type="body"/>
          </p:nvPr>
        </p:nvSpPr>
        <p:spPr>
          <a:xfrm>
            <a:off x="234950" y="1227550"/>
            <a:ext cx="8674100" cy="486844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25"/>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1" name="Google Shape;61;p25"/>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2" name="Google Shape;62;p25"/>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25"/>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25"/>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25"/>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omparison">
  <p:cSld name="3_Comparison">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26"/>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26"/>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2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2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1" name="Google Shape;71;p26"/>
          <p:cNvSpPr txBox="1"/>
          <p:nvPr>
            <p:ph idx="1" type="body"/>
          </p:nvPr>
        </p:nvSpPr>
        <p:spPr>
          <a:xfrm>
            <a:off x="234950" y="1164920"/>
            <a:ext cx="8674100" cy="4931079"/>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ntent with Caption">
  <p:cSld name="1_Content with Caption">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7"/>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27"/>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27"/>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6"/>
          <p:cNvSpPr txBox="1"/>
          <p:nvPr>
            <p:ph type="title"/>
          </p:nvPr>
        </p:nvSpPr>
        <p:spPr>
          <a:xfrm>
            <a:off x="2380488" y="2365248"/>
            <a:ext cx="4383024" cy="2127504"/>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4800"/>
              <a:buFont typeface="Lato"/>
              <a:buNone/>
              <a:defRPr b="1" i="0" sz="4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blipFill>
          <a:blip r:embed="rId2">
            <a:alphaModFix/>
          </a:blip>
          <a:stretch>
            <a:fillRect/>
          </a:stretch>
        </a:blipFill>
      </p:bgPr>
    </p:bg>
    <p:spTree>
      <p:nvGrpSpPr>
        <p:cNvPr id="13" name="Shape 13"/>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18"/>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 name="Google Shape;16;p18"/>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 name="Google Shape;17;p1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18"/>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 name="Google Shape;19;p18"/>
          <p:cNvSpPr txBox="1"/>
          <p:nvPr>
            <p:ph idx="1" type="body"/>
          </p:nvPr>
        </p:nvSpPr>
        <p:spPr>
          <a:xfrm>
            <a:off x="235077" y="841247"/>
            <a:ext cx="8674100" cy="5303393"/>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9"/>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2" name="Google Shape;22;p19"/>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1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19"/>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19"/>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1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20"/>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20"/>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20"/>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20"/>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20"/>
          <p:cNvSpPr txBox="1"/>
          <p:nvPr>
            <p:ph idx="1" type="body"/>
          </p:nvPr>
        </p:nvSpPr>
        <p:spPr>
          <a:xfrm>
            <a:off x="234950" y="963168"/>
            <a:ext cx="8674100" cy="513283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21"/>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5" name="Google Shape;35;p21"/>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2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21"/>
          <p:cNvSpPr txBox="1"/>
          <p:nvPr>
            <p:ph idx="1" type="body"/>
          </p:nvPr>
        </p:nvSpPr>
        <p:spPr>
          <a:xfrm>
            <a:off x="528828"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21"/>
          <p:cNvSpPr txBox="1"/>
          <p:nvPr>
            <p:ph idx="2" type="body"/>
          </p:nvPr>
        </p:nvSpPr>
        <p:spPr>
          <a:xfrm>
            <a:off x="4572000" y="1423289"/>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2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22"/>
          <p:cNvSpPr txBox="1"/>
          <p:nvPr>
            <p:ph type="title"/>
          </p:nvPr>
        </p:nvSpPr>
        <p:spPr>
          <a:xfrm>
            <a:off x="3511295" y="224917"/>
            <a:ext cx="5397627"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2800"/>
              <a:buFont typeface="Lato"/>
              <a:buNone/>
              <a:defRPr b="1" i="0" sz="2800" u="none" cap="none" strike="noStrike">
                <a:solidFill>
                  <a:schemeClr val="dk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22"/>
          <p:cNvSpPr txBox="1"/>
          <p:nvPr>
            <p:ph idx="1" type="body"/>
          </p:nvPr>
        </p:nvSpPr>
        <p:spPr>
          <a:xfrm>
            <a:off x="3524251" y="1011238"/>
            <a:ext cx="5384672" cy="5529262"/>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3" name="Google Shape;43;p22"/>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F2F2F2"/>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22"/>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C00000"/>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22"/>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C00000"/>
                </a:solidFill>
                <a:latin typeface="Lato"/>
                <a:ea typeface="Lato"/>
                <a:cs typeface="Lato"/>
                <a:sym typeface="Lato"/>
              </a:defRPr>
            </a:lvl1pPr>
            <a:lvl2pPr indent="0" lvl="1" marL="0" marR="0" rtl="0" algn="r">
              <a:spcBef>
                <a:spcPts val="0"/>
              </a:spcBef>
              <a:buNone/>
              <a:defRPr b="1" i="0" sz="1200" u="none" cap="none" strike="noStrike">
                <a:solidFill>
                  <a:srgbClr val="C00000"/>
                </a:solidFill>
                <a:latin typeface="Lato"/>
                <a:ea typeface="Lato"/>
                <a:cs typeface="Lato"/>
                <a:sym typeface="Lato"/>
              </a:defRPr>
            </a:lvl2pPr>
            <a:lvl3pPr indent="0" lvl="2" marL="0" marR="0" rtl="0" algn="r">
              <a:spcBef>
                <a:spcPts val="0"/>
              </a:spcBef>
              <a:buNone/>
              <a:defRPr b="1" i="0" sz="1200" u="none" cap="none" strike="noStrike">
                <a:solidFill>
                  <a:srgbClr val="C00000"/>
                </a:solidFill>
                <a:latin typeface="Lato"/>
                <a:ea typeface="Lato"/>
                <a:cs typeface="Lato"/>
                <a:sym typeface="Lato"/>
              </a:defRPr>
            </a:lvl3pPr>
            <a:lvl4pPr indent="0" lvl="3" marL="0" marR="0" rtl="0" algn="r">
              <a:spcBef>
                <a:spcPts val="0"/>
              </a:spcBef>
              <a:buNone/>
              <a:defRPr b="1" i="0" sz="1200" u="none" cap="none" strike="noStrike">
                <a:solidFill>
                  <a:srgbClr val="C00000"/>
                </a:solidFill>
                <a:latin typeface="Lato"/>
                <a:ea typeface="Lato"/>
                <a:cs typeface="Lato"/>
                <a:sym typeface="Lato"/>
              </a:defRPr>
            </a:lvl4pPr>
            <a:lvl5pPr indent="0" lvl="4" marL="0" marR="0" rtl="0" algn="r">
              <a:spcBef>
                <a:spcPts val="0"/>
              </a:spcBef>
              <a:buNone/>
              <a:defRPr b="1" i="0" sz="1200" u="none" cap="none" strike="noStrike">
                <a:solidFill>
                  <a:srgbClr val="C00000"/>
                </a:solidFill>
                <a:latin typeface="Lato"/>
                <a:ea typeface="Lato"/>
                <a:cs typeface="Lato"/>
                <a:sym typeface="Lato"/>
              </a:defRPr>
            </a:lvl5pPr>
            <a:lvl6pPr indent="0" lvl="5" marL="0" marR="0" rtl="0" algn="r">
              <a:spcBef>
                <a:spcPts val="0"/>
              </a:spcBef>
              <a:buNone/>
              <a:defRPr b="1" i="0" sz="1200" u="none" cap="none" strike="noStrike">
                <a:solidFill>
                  <a:srgbClr val="C00000"/>
                </a:solidFill>
                <a:latin typeface="Lato"/>
                <a:ea typeface="Lato"/>
                <a:cs typeface="Lato"/>
                <a:sym typeface="Lato"/>
              </a:defRPr>
            </a:lvl6pPr>
            <a:lvl7pPr indent="0" lvl="6" marL="0" marR="0" rtl="0" algn="r">
              <a:spcBef>
                <a:spcPts val="0"/>
              </a:spcBef>
              <a:buNone/>
              <a:defRPr b="1" i="0" sz="1200" u="none" cap="none" strike="noStrike">
                <a:solidFill>
                  <a:srgbClr val="C00000"/>
                </a:solidFill>
                <a:latin typeface="Lato"/>
                <a:ea typeface="Lato"/>
                <a:cs typeface="Lato"/>
                <a:sym typeface="Lato"/>
              </a:defRPr>
            </a:lvl7pPr>
            <a:lvl8pPr indent="0" lvl="7" marL="0" marR="0" rtl="0" algn="r">
              <a:spcBef>
                <a:spcPts val="0"/>
              </a:spcBef>
              <a:buNone/>
              <a:defRPr b="1" i="0" sz="1200" u="none" cap="none" strike="noStrike">
                <a:solidFill>
                  <a:srgbClr val="C00000"/>
                </a:solidFill>
                <a:latin typeface="Lato"/>
                <a:ea typeface="Lato"/>
                <a:cs typeface="Lato"/>
                <a:sym typeface="Lato"/>
              </a:defRPr>
            </a:lvl8pPr>
            <a:lvl9pPr indent="0" lvl="8" marL="0" marR="0" rtl="0" algn="r">
              <a:spcBef>
                <a:spcPts val="0"/>
              </a:spcBef>
              <a:buNone/>
              <a:defRPr b="1" i="0" sz="1200" u="none" cap="none" strike="noStrike">
                <a:solidFill>
                  <a:srgbClr val="C00000"/>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23"/>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Lato"/>
              <a:buNone/>
              <a:defRPr b="1" i="0" sz="2800" u="none" cap="none" strike="noStrike">
                <a:solidFill>
                  <a:schemeClr val="lt1"/>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23"/>
          <p:cNvSpPr txBox="1"/>
          <p:nvPr>
            <p:ph idx="1" type="body"/>
          </p:nvPr>
        </p:nvSpPr>
        <p:spPr>
          <a:xfrm>
            <a:off x="595884"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23"/>
          <p:cNvSpPr txBox="1"/>
          <p:nvPr>
            <p:ph idx="2" type="body"/>
          </p:nvPr>
        </p:nvSpPr>
        <p:spPr>
          <a:xfrm>
            <a:off x="4639056" y="1533017"/>
            <a:ext cx="38862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Lato"/>
                <a:ea typeface="Lato"/>
                <a:cs typeface="Lato"/>
                <a:sym typeface="La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Lato"/>
                <a:ea typeface="Lato"/>
                <a:cs typeface="Lato"/>
                <a:sym typeface="La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Lato"/>
                <a:ea typeface="Lato"/>
                <a:cs typeface="Lato"/>
                <a:sym typeface="La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0" name="Google Shape;50;p23"/>
          <p:cNvSpPr txBox="1"/>
          <p:nvPr>
            <p:ph idx="10" type="dt"/>
          </p:nvPr>
        </p:nvSpPr>
        <p:spPr>
          <a:xfrm>
            <a:off x="628650" y="6565257"/>
            <a:ext cx="20574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1" i="0" sz="1200" u="none" cap="none" strike="noStrike">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23"/>
          <p:cNvSpPr txBox="1"/>
          <p:nvPr>
            <p:ph idx="11" type="ftr"/>
          </p:nvPr>
        </p:nvSpPr>
        <p:spPr>
          <a:xfrm>
            <a:off x="3028950" y="6565257"/>
            <a:ext cx="3086100" cy="3651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b="1" i="0" sz="1200" u="none" cap="none" strike="noStrike">
                <a:solidFill>
                  <a:srgbClr val="1F3864"/>
                </a:solidFill>
                <a:latin typeface="Lato"/>
                <a:ea typeface="Lato"/>
                <a:cs typeface="Lato"/>
                <a:sym typeface="Lato"/>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2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i="0" sz="1200" u="none" cap="none" strike="noStrike">
                <a:solidFill>
                  <a:srgbClr val="1F3864"/>
                </a:solidFill>
                <a:latin typeface="Lato"/>
                <a:ea typeface="Lato"/>
                <a:cs typeface="Lato"/>
                <a:sym typeface="Lato"/>
              </a:defRPr>
            </a:lvl1pPr>
            <a:lvl2pPr indent="0" lvl="1" marL="0" marR="0" rtl="0" algn="r">
              <a:spcBef>
                <a:spcPts val="0"/>
              </a:spcBef>
              <a:buNone/>
              <a:defRPr b="1" i="0" sz="1200" u="none" cap="none" strike="noStrike">
                <a:solidFill>
                  <a:srgbClr val="1F3864"/>
                </a:solidFill>
                <a:latin typeface="Lato"/>
                <a:ea typeface="Lato"/>
                <a:cs typeface="Lato"/>
                <a:sym typeface="Lato"/>
              </a:defRPr>
            </a:lvl2pPr>
            <a:lvl3pPr indent="0" lvl="2" marL="0" marR="0" rtl="0" algn="r">
              <a:spcBef>
                <a:spcPts val="0"/>
              </a:spcBef>
              <a:buNone/>
              <a:defRPr b="1" i="0" sz="1200" u="none" cap="none" strike="noStrike">
                <a:solidFill>
                  <a:srgbClr val="1F3864"/>
                </a:solidFill>
                <a:latin typeface="Lato"/>
                <a:ea typeface="Lato"/>
                <a:cs typeface="Lato"/>
                <a:sym typeface="Lato"/>
              </a:defRPr>
            </a:lvl3pPr>
            <a:lvl4pPr indent="0" lvl="3" marL="0" marR="0" rtl="0" algn="r">
              <a:spcBef>
                <a:spcPts val="0"/>
              </a:spcBef>
              <a:buNone/>
              <a:defRPr b="1" i="0" sz="1200" u="none" cap="none" strike="noStrike">
                <a:solidFill>
                  <a:srgbClr val="1F3864"/>
                </a:solidFill>
                <a:latin typeface="Lato"/>
                <a:ea typeface="Lato"/>
                <a:cs typeface="Lato"/>
                <a:sym typeface="Lato"/>
              </a:defRPr>
            </a:lvl4pPr>
            <a:lvl5pPr indent="0" lvl="4" marL="0" marR="0" rtl="0" algn="r">
              <a:spcBef>
                <a:spcPts val="0"/>
              </a:spcBef>
              <a:buNone/>
              <a:defRPr b="1" i="0" sz="1200" u="none" cap="none" strike="noStrike">
                <a:solidFill>
                  <a:srgbClr val="1F3864"/>
                </a:solidFill>
                <a:latin typeface="Lato"/>
                <a:ea typeface="Lato"/>
                <a:cs typeface="Lato"/>
                <a:sym typeface="Lato"/>
              </a:defRPr>
            </a:lvl5pPr>
            <a:lvl6pPr indent="0" lvl="5" marL="0" marR="0" rtl="0" algn="r">
              <a:spcBef>
                <a:spcPts val="0"/>
              </a:spcBef>
              <a:buNone/>
              <a:defRPr b="1" i="0" sz="1200" u="none" cap="none" strike="noStrike">
                <a:solidFill>
                  <a:srgbClr val="1F3864"/>
                </a:solidFill>
                <a:latin typeface="Lato"/>
                <a:ea typeface="Lato"/>
                <a:cs typeface="Lato"/>
                <a:sym typeface="Lato"/>
              </a:defRPr>
            </a:lvl6pPr>
            <a:lvl7pPr indent="0" lvl="6" marL="0" marR="0" rtl="0" algn="r">
              <a:spcBef>
                <a:spcPts val="0"/>
              </a:spcBef>
              <a:buNone/>
              <a:defRPr b="1" i="0" sz="1200" u="none" cap="none" strike="noStrike">
                <a:solidFill>
                  <a:srgbClr val="1F3864"/>
                </a:solidFill>
                <a:latin typeface="Lato"/>
                <a:ea typeface="Lato"/>
                <a:cs typeface="Lato"/>
                <a:sym typeface="Lato"/>
              </a:defRPr>
            </a:lvl7pPr>
            <a:lvl8pPr indent="0" lvl="7" marL="0" marR="0" rtl="0" algn="r">
              <a:spcBef>
                <a:spcPts val="0"/>
              </a:spcBef>
              <a:buNone/>
              <a:defRPr b="1" i="0" sz="1200" u="none" cap="none" strike="noStrike">
                <a:solidFill>
                  <a:srgbClr val="1F3864"/>
                </a:solidFill>
                <a:latin typeface="Lato"/>
                <a:ea typeface="Lato"/>
                <a:cs typeface="Lato"/>
                <a:sym typeface="Lato"/>
              </a:defRPr>
            </a:lvl8pPr>
            <a:lvl9pPr indent="0" lvl="8" marL="0" marR="0" rtl="0" algn="r">
              <a:spcBef>
                <a:spcPts val="0"/>
              </a:spcBef>
              <a:buNone/>
              <a:defRPr b="1" i="0" sz="1200" u="none" cap="none" strike="noStrike">
                <a:solidFill>
                  <a:srgbClr val="1F3864"/>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7.jpg"/><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2"/>
          <p:cNvSpPr txBox="1"/>
          <p:nvPr>
            <p:ph type="title"/>
          </p:nvPr>
        </p:nvSpPr>
        <p:spPr>
          <a:xfrm>
            <a:off x="1767728" y="2534750"/>
            <a:ext cx="5483700" cy="2127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800"/>
              <a:buFont typeface="Lato"/>
              <a:buNone/>
            </a:pPr>
            <a:r>
              <a:rPr lang="en-US"/>
              <a:t>Machine Learning Capstone Project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2ed28726ca_0_11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 name="Google Shape;154;g22ed28726ca_0_110"/>
          <p:cNvSpPr txBox="1"/>
          <p:nvPr>
            <p:ph type="title"/>
          </p:nvPr>
        </p:nvSpPr>
        <p:spPr>
          <a:xfrm>
            <a:off x="254052" y="7599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000"/>
              </a:spcBef>
              <a:spcAft>
                <a:spcPts val="600"/>
              </a:spcAft>
              <a:buNone/>
            </a:pPr>
            <a:r>
              <a:rPr b="0" lang="en-US" sz="2000">
                <a:latin typeface="Arial"/>
                <a:ea typeface="Arial"/>
                <a:cs typeface="Arial"/>
                <a:sym typeface="Arial"/>
              </a:rPr>
              <a:t>Dataset</a:t>
            </a:r>
            <a:endParaRPr/>
          </a:p>
        </p:txBody>
      </p:sp>
      <p:sp>
        <p:nvSpPr>
          <p:cNvPr id="155" name="Google Shape;155;g22ed28726ca_0_110"/>
          <p:cNvSpPr/>
          <p:nvPr>
            <p:ph idx="2" type="chart"/>
          </p:nvPr>
        </p:nvSpPr>
        <p:spPr>
          <a:xfrm>
            <a:off x="443700" y="1325950"/>
            <a:ext cx="3499200" cy="436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800"/>
              </a:spcBef>
              <a:spcAft>
                <a:spcPts val="600"/>
              </a:spcAft>
              <a:buNone/>
            </a:pPr>
            <a:r>
              <a:rPr b="1" lang="en-US" sz="1900">
                <a:solidFill>
                  <a:schemeClr val="dk1"/>
                </a:solidFill>
              </a:rPr>
              <a:t>DataTransformation</a:t>
            </a:r>
            <a:endParaRPr b="1" sz="1900">
              <a:solidFill>
                <a:schemeClr val="dk1"/>
              </a:solidFill>
            </a:endParaRPr>
          </a:p>
        </p:txBody>
      </p:sp>
      <p:sp>
        <p:nvSpPr>
          <p:cNvPr id="156" name="Google Shape;156;g22ed28726ca_0_110"/>
          <p:cNvSpPr txBox="1"/>
          <p:nvPr/>
        </p:nvSpPr>
        <p:spPr>
          <a:xfrm>
            <a:off x="5061025" y="4554850"/>
            <a:ext cx="41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7" name="Google Shape;157;g22ed28726ca_0_110"/>
          <p:cNvSpPr txBox="1"/>
          <p:nvPr/>
        </p:nvSpPr>
        <p:spPr>
          <a:xfrm>
            <a:off x="443700" y="1959425"/>
            <a:ext cx="34992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Converting non-stationary data into stationary data to work with time-series problem.</a:t>
            </a:r>
            <a:endParaRPr sz="2000">
              <a:solidFill>
                <a:schemeClr val="dk1"/>
              </a:solidFill>
              <a:latin typeface="Calibri"/>
              <a:ea typeface="Calibri"/>
              <a:cs typeface="Calibri"/>
              <a:sym typeface="Calibri"/>
            </a:endParaRPr>
          </a:p>
        </p:txBody>
      </p:sp>
      <p:sp>
        <p:nvSpPr>
          <p:cNvPr id="158" name="Google Shape;158;g22ed28726ca_0_110"/>
          <p:cNvSpPr txBox="1"/>
          <p:nvPr/>
        </p:nvSpPr>
        <p:spPr>
          <a:xfrm>
            <a:off x="370175" y="3375425"/>
            <a:ext cx="34992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Using difference method for converting process</a:t>
            </a:r>
            <a:endParaRPr sz="2000">
              <a:solidFill>
                <a:schemeClr val="dk1"/>
              </a:solidFill>
              <a:latin typeface="Calibri"/>
              <a:ea typeface="Calibri"/>
              <a:cs typeface="Calibri"/>
              <a:sym typeface="Calibri"/>
            </a:endParaRPr>
          </a:p>
        </p:txBody>
      </p:sp>
      <p:pic>
        <p:nvPicPr>
          <p:cNvPr id="159" name="Google Shape;159;g22ed28726ca_0_110"/>
          <p:cNvPicPr preferRelativeResize="0"/>
          <p:nvPr/>
        </p:nvPicPr>
        <p:blipFill>
          <a:blip r:embed="rId3">
            <a:alphaModFix/>
          </a:blip>
          <a:stretch>
            <a:fillRect/>
          </a:stretch>
        </p:blipFill>
        <p:spPr>
          <a:xfrm>
            <a:off x="4241525" y="1514961"/>
            <a:ext cx="4477175" cy="4521325"/>
          </a:xfrm>
          <a:prstGeom prst="rect">
            <a:avLst/>
          </a:prstGeom>
          <a:noFill/>
          <a:ln>
            <a:noFill/>
          </a:ln>
        </p:spPr>
      </p:pic>
      <p:pic>
        <p:nvPicPr>
          <p:cNvPr id="160" name="Google Shape;160;g22ed28726ca_0_110"/>
          <p:cNvPicPr preferRelativeResize="0"/>
          <p:nvPr/>
        </p:nvPicPr>
        <p:blipFill>
          <a:blip r:embed="rId4">
            <a:alphaModFix/>
          </a:blip>
          <a:stretch>
            <a:fillRect/>
          </a:stretch>
        </p:blipFill>
        <p:spPr>
          <a:xfrm>
            <a:off x="574513" y="4667550"/>
            <a:ext cx="3090525" cy="28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2ed28726ca_0_87"/>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6" name="Google Shape;166;g22ed28726ca_0_87"/>
          <p:cNvSpPr txBox="1"/>
          <p:nvPr>
            <p:ph type="title"/>
          </p:nvPr>
        </p:nvSpPr>
        <p:spPr>
          <a:xfrm>
            <a:off x="254052" y="7599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000"/>
              </a:spcBef>
              <a:spcAft>
                <a:spcPts val="600"/>
              </a:spcAft>
              <a:buNone/>
            </a:pPr>
            <a:r>
              <a:rPr b="0" lang="en-US" sz="2000">
                <a:latin typeface="Arial"/>
                <a:ea typeface="Arial"/>
                <a:cs typeface="Arial"/>
                <a:sym typeface="Arial"/>
              </a:rPr>
              <a:t>Dataset</a:t>
            </a:r>
            <a:endParaRPr/>
          </a:p>
        </p:txBody>
      </p:sp>
      <p:sp>
        <p:nvSpPr>
          <p:cNvPr id="167" name="Google Shape;167;g22ed28726ca_0_87"/>
          <p:cNvSpPr/>
          <p:nvPr>
            <p:ph idx="2" type="chart"/>
          </p:nvPr>
        </p:nvSpPr>
        <p:spPr>
          <a:xfrm>
            <a:off x="78650" y="1325950"/>
            <a:ext cx="3105000" cy="436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800"/>
              </a:spcBef>
              <a:spcAft>
                <a:spcPts val="600"/>
              </a:spcAft>
              <a:buNone/>
            </a:pPr>
            <a:r>
              <a:rPr b="1" lang="en-US" sz="1900">
                <a:solidFill>
                  <a:schemeClr val="dk1"/>
                </a:solidFill>
              </a:rPr>
              <a:t>Feature Selection</a:t>
            </a:r>
            <a:endParaRPr b="1" sz="1900">
              <a:solidFill>
                <a:schemeClr val="dk1"/>
              </a:solidFill>
            </a:endParaRPr>
          </a:p>
        </p:txBody>
      </p:sp>
      <p:sp>
        <p:nvSpPr>
          <p:cNvPr id="168" name="Google Shape;168;g22ed28726ca_0_87"/>
          <p:cNvSpPr txBox="1"/>
          <p:nvPr/>
        </p:nvSpPr>
        <p:spPr>
          <a:xfrm>
            <a:off x="5061025" y="4554850"/>
            <a:ext cx="41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9" name="Google Shape;169;g22ed28726ca_0_87"/>
          <p:cNvSpPr txBox="1"/>
          <p:nvPr/>
        </p:nvSpPr>
        <p:spPr>
          <a:xfrm>
            <a:off x="254050" y="1959425"/>
            <a:ext cx="3499200" cy="11082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Several column pairs are highly correlated, indicating a </a:t>
            </a:r>
            <a:r>
              <a:rPr lang="en-US" sz="2000">
                <a:solidFill>
                  <a:schemeClr val="dk1"/>
                </a:solidFill>
                <a:latin typeface="Calibri"/>
                <a:ea typeface="Calibri"/>
                <a:cs typeface="Calibri"/>
                <a:sym typeface="Calibri"/>
              </a:rPr>
              <a:t>positive</a:t>
            </a:r>
            <a:r>
              <a:rPr lang="en-US" sz="2000">
                <a:solidFill>
                  <a:schemeClr val="dk1"/>
                </a:solidFill>
                <a:latin typeface="Calibri"/>
                <a:ea typeface="Calibri"/>
                <a:cs typeface="Calibri"/>
                <a:sym typeface="Calibri"/>
              </a:rPr>
              <a:t> correlation.</a:t>
            </a:r>
            <a:endParaRPr sz="2000">
              <a:solidFill>
                <a:schemeClr val="dk1"/>
              </a:solidFill>
              <a:latin typeface="Calibri"/>
              <a:ea typeface="Calibri"/>
              <a:cs typeface="Calibri"/>
              <a:sym typeface="Calibri"/>
            </a:endParaRPr>
          </a:p>
        </p:txBody>
      </p:sp>
      <p:sp>
        <p:nvSpPr>
          <p:cNvPr id="170" name="Google Shape;170;g22ed28726ca_0_87"/>
          <p:cNvSpPr txBox="1"/>
          <p:nvPr/>
        </p:nvSpPr>
        <p:spPr>
          <a:xfrm>
            <a:off x="356875" y="3264900"/>
            <a:ext cx="3499200" cy="23397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Since we have small number of features, and these columns exhibit a high correlation with the dependent feature, so we decided to keep them all for predicting purpose.</a:t>
            </a:r>
            <a:endParaRPr sz="2000">
              <a:solidFill>
                <a:schemeClr val="dk1"/>
              </a:solidFill>
              <a:latin typeface="Calibri"/>
              <a:ea typeface="Calibri"/>
              <a:cs typeface="Calibri"/>
              <a:sym typeface="Calibri"/>
            </a:endParaRPr>
          </a:p>
        </p:txBody>
      </p:sp>
      <p:pic>
        <p:nvPicPr>
          <p:cNvPr id="171" name="Google Shape;171;g22ed28726ca_0_87"/>
          <p:cNvPicPr preferRelativeResize="0"/>
          <p:nvPr/>
        </p:nvPicPr>
        <p:blipFill>
          <a:blip r:embed="rId3">
            <a:alphaModFix/>
          </a:blip>
          <a:stretch>
            <a:fillRect/>
          </a:stretch>
        </p:blipFill>
        <p:spPr>
          <a:xfrm>
            <a:off x="4158375" y="1762156"/>
            <a:ext cx="4731465" cy="37378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2ed28726ca_0_100"/>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g22ed28726ca_0_100"/>
          <p:cNvSpPr txBox="1"/>
          <p:nvPr>
            <p:ph type="title"/>
          </p:nvPr>
        </p:nvSpPr>
        <p:spPr>
          <a:xfrm>
            <a:off x="254052" y="7599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000"/>
              </a:spcBef>
              <a:spcAft>
                <a:spcPts val="600"/>
              </a:spcAft>
              <a:buNone/>
            </a:pPr>
            <a:r>
              <a:rPr b="0" lang="en-US" sz="2000">
                <a:latin typeface="Arial"/>
                <a:ea typeface="Arial"/>
                <a:cs typeface="Arial"/>
                <a:sym typeface="Arial"/>
              </a:rPr>
              <a:t>Dataset</a:t>
            </a:r>
            <a:endParaRPr/>
          </a:p>
        </p:txBody>
      </p:sp>
      <p:sp>
        <p:nvSpPr>
          <p:cNvPr id="178" name="Google Shape;178;g22ed28726ca_0_100"/>
          <p:cNvSpPr/>
          <p:nvPr>
            <p:ph idx="2" type="chart"/>
          </p:nvPr>
        </p:nvSpPr>
        <p:spPr>
          <a:xfrm>
            <a:off x="443700" y="1325950"/>
            <a:ext cx="3105000" cy="436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800"/>
              </a:spcBef>
              <a:spcAft>
                <a:spcPts val="600"/>
              </a:spcAft>
              <a:buNone/>
            </a:pPr>
            <a:r>
              <a:rPr b="1" lang="en-US" sz="1900">
                <a:solidFill>
                  <a:schemeClr val="dk1"/>
                </a:solidFill>
              </a:rPr>
              <a:t>Feature Scaling</a:t>
            </a:r>
            <a:endParaRPr b="1" sz="1900">
              <a:solidFill>
                <a:schemeClr val="dk1"/>
              </a:solidFill>
            </a:endParaRPr>
          </a:p>
        </p:txBody>
      </p:sp>
      <p:sp>
        <p:nvSpPr>
          <p:cNvPr id="179" name="Google Shape;179;g22ed28726ca_0_100"/>
          <p:cNvSpPr txBox="1"/>
          <p:nvPr/>
        </p:nvSpPr>
        <p:spPr>
          <a:xfrm>
            <a:off x="5061025" y="4554850"/>
            <a:ext cx="41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0" name="Google Shape;180;g22ed28726ca_0_100"/>
          <p:cNvSpPr txBox="1"/>
          <p:nvPr/>
        </p:nvSpPr>
        <p:spPr>
          <a:xfrm>
            <a:off x="443700" y="1959425"/>
            <a:ext cx="7437600" cy="7695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To ensure consistency and comparability in our data analysis, we employed standardization to scale the variables</a:t>
            </a:r>
            <a:endParaRPr sz="1900">
              <a:solidFill>
                <a:schemeClr val="dk1"/>
              </a:solidFill>
              <a:latin typeface="Calibri"/>
              <a:ea typeface="Calibri"/>
              <a:cs typeface="Calibri"/>
              <a:sym typeface="Calibri"/>
            </a:endParaRPr>
          </a:p>
        </p:txBody>
      </p:sp>
      <p:pic>
        <p:nvPicPr>
          <p:cNvPr id="181" name="Google Shape;181;g22ed28726ca_0_100"/>
          <p:cNvPicPr preferRelativeResize="0"/>
          <p:nvPr/>
        </p:nvPicPr>
        <p:blipFill>
          <a:blip r:embed="rId3">
            <a:alphaModFix/>
          </a:blip>
          <a:stretch>
            <a:fillRect/>
          </a:stretch>
        </p:blipFill>
        <p:spPr>
          <a:xfrm>
            <a:off x="3003625" y="3019337"/>
            <a:ext cx="2057400" cy="606198"/>
          </a:xfrm>
          <a:prstGeom prst="rect">
            <a:avLst/>
          </a:prstGeom>
          <a:noFill/>
          <a:ln>
            <a:noFill/>
          </a:ln>
        </p:spPr>
      </p:pic>
      <p:sp>
        <p:nvSpPr>
          <p:cNvPr id="182" name="Google Shape;182;g22ed28726ca_0_100"/>
          <p:cNvSpPr txBox="1"/>
          <p:nvPr/>
        </p:nvSpPr>
        <p:spPr>
          <a:xfrm>
            <a:off x="552750" y="4226150"/>
            <a:ext cx="74376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Calibri"/>
              <a:buChar char="-"/>
            </a:pPr>
            <a:r>
              <a:rPr lang="en-US" sz="1800">
                <a:solidFill>
                  <a:srgbClr val="222222"/>
                </a:solidFill>
                <a:highlight>
                  <a:srgbClr val="FFFFFF"/>
                </a:highlight>
              </a:rPr>
              <a:t>By applying standardization to the Price, Open, Low, High and Close features, we ensured that these variables were on a comparable scale, enabling fair and meaningful comparisons and analysis throughout our study.</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8"/>
          <p:cNvSpPr txBox="1"/>
          <p:nvPr>
            <p:ph idx="1" type="body"/>
          </p:nvPr>
        </p:nvSpPr>
        <p:spPr>
          <a:xfrm>
            <a:off x="4304475" y="2907750"/>
            <a:ext cx="4060800" cy="23751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b="1" lang="en-US" sz="4800"/>
              <a:t>Methodology</a:t>
            </a:r>
            <a:endParaRPr b="1" sz="4800"/>
          </a:p>
        </p:txBody>
      </p:sp>
      <p:sp>
        <p:nvSpPr>
          <p:cNvPr id="188" name="Google Shape;188;p8"/>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22ed28726ca_8_109"/>
          <p:cNvSpPr txBox="1"/>
          <p:nvPr>
            <p:ph idx="1" type="body"/>
          </p:nvPr>
        </p:nvSpPr>
        <p:spPr>
          <a:xfrm>
            <a:off x="3524251" y="1011238"/>
            <a:ext cx="5384700" cy="5529300"/>
          </a:xfrm>
          <a:prstGeom prst="rect">
            <a:avLst/>
          </a:prstGeom>
        </p:spPr>
        <p:txBody>
          <a:bodyPr anchorCtr="0" anchor="t" bIns="45700" lIns="91425" spcFirstLastPara="1" rIns="91425" wrap="square" tIns="45700">
            <a:noAutofit/>
          </a:bodyPr>
          <a:lstStyle/>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Time Series forecasting can be achieved through the application of time series models. </a:t>
            </a:r>
            <a:endParaRPr sz="1600">
              <a:latin typeface="Arial"/>
              <a:ea typeface="Arial"/>
              <a:cs typeface="Arial"/>
              <a:sym typeface="Arial"/>
            </a:endParaRPr>
          </a:p>
          <a:p>
            <a:pPr indent="0" lvl="0" marL="457200" rtl="0" algn="l">
              <a:lnSpc>
                <a:spcPct val="115000"/>
              </a:lnSpc>
              <a:spcBef>
                <a:spcPts val="0"/>
              </a:spcBef>
              <a:spcAft>
                <a:spcPts val="0"/>
              </a:spcAft>
              <a:buNone/>
            </a:pPr>
            <a:r>
              <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We can approach time series forecasting as a supervised learning problem, enabling the utilization of various machine learning models to predict the target variable. </a:t>
            </a:r>
            <a:endParaRPr sz="1600">
              <a:latin typeface="Arial"/>
              <a:ea typeface="Arial"/>
              <a:cs typeface="Arial"/>
              <a:sym typeface="Arial"/>
            </a:endParaRPr>
          </a:p>
          <a:p>
            <a:pPr indent="0" lvl="0" marL="457200" rtl="0" algn="l">
              <a:lnSpc>
                <a:spcPct val="115000"/>
              </a:lnSpc>
              <a:spcBef>
                <a:spcPts val="0"/>
              </a:spcBef>
              <a:spcAft>
                <a:spcPts val="0"/>
              </a:spcAft>
              <a:buNone/>
            </a:pPr>
            <a:r>
              <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In the context of this specific problem, we can reframe it as a regression problem.</a:t>
            </a:r>
            <a:endParaRPr sz="3300"/>
          </a:p>
        </p:txBody>
      </p:sp>
      <p:sp>
        <p:nvSpPr>
          <p:cNvPr id="195" name="Google Shape;195;g22ed28726ca_8_109"/>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22ed28726ca_8_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1" name="Google Shape;201;g22ed28726ca_8_1"/>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000"/>
              </a:spcBef>
              <a:spcAft>
                <a:spcPts val="600"/>
              </a:spcAft>
              <a:buClr>
                <a:schemeClr val="dk1"/>
              </a:buClr>
              <a:buSzPts val="1100"/>
              <a:buFont typeface="Arial"/>
              <a:buNone/>
            </a:pPr>
            <a:r>
              <a:rPr b="0" lang="en-US" sz="2000">
                <a:latin typeface="Arial"/>
                <a:ea typeface="Arial"/>
                <a:cs typeface="Arial"/>
                <a:sym typeface="Arial"/>
              </a:rPr>
              <a:t>Loss functions</a:t>
            </a:r>
            <a:endParaRPr/>
          </a:p>
        </p:txBody>
      </p:sp>
      <p:sp>
        <p:nvSpPr>
          <p:cNvPr id="202" name="Google Shape;202;g22ed28726ca_8_1"/>
          <p:cNvSpPr txBox="1"/>
          <p:nvPr/>
        </p:nvSpPr>
        <p:spPr>
          <a:xfrm>
            <a:off x="1071375" y="1582200"/>
            <a:ext cx="67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3" name="Google Shape;203;g22ed28726ca_8_1"/>
          <p:cNvSpPr txBox="1"/>
          <p:nvPr/>
        </p:nvSpPr>
        <p:spPr>
          <a:xfrm>
            <a:off x="698776" y="1189313"/>
            <a:ext cx="74727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a:latin typeface="Comfortaa"/>
                <a:ea typeface="Comfortaa"/>
                <a:cs typeface="Comfortaa"/>
                <a:sym typeface="Comfortaa"/>
              </a:rPr>
              <a:t>Mean Squared Error (MSE) </a:t>
            </a:r>
            <a:endParaRPr b="1">
              <a:latin typeface="Comfortaa"/>
              <a:ea typeface="Comfortaa"/>
              <a:cs typeface="Comfortaa"/>
              <a:sym typeface="Comfortaa"/>
            </a:endParaRPr>
          </a:p>
          <a:p>
            <a:pPr indent="0" lvl="0" marL="0" rtl="0" algn="l">
              <a:lnSpc>
                <a:spcPct val="115000"/>
              </a:lnSpc>
              <a:spcBef>
                <a:spcPts val="0"/>
              </a:spcBef>
              <a:spcAft>
                <a:spcPts val="0"/>
              </a:spcAft>
              <a:buNone/>
            </a:pPr>
            <a:r>
              <a:t/>
            </a:r>
            <a:endParaRPr b="1">
              <a:latin typeface="Comfortaa"/>
              <a:ea typeface="Comfortaa"/>
              <a:cs typeface="Comfortaa"/>
              <a:sym typeface="Comfortaa"/>
            </a:endParaRPr>
          </a:p>
          <a:p>
            <a:pPr indent="0" lvl="0" marL="0" rtl="0" algn="l">
              <a:lnSpc>
                <a:spcPct val="115000"/>
              </a:lnSpc>
              <a:spcBef>
                <a:spcPts val="0"/>
              </a:spcBef>
              <a:spcAft>
                <a:spcPts val="0"/>
              </a:spcAft>
              <a:buNone/>
            </a:pPr>
            <a:r>
              <a:t/>
            </a:r>
            <a:endParaRPr b="1">
              <a:latin typeface="Comfortaa"/>
              <a:ea typeface="Comfortaa"/>
              <a:cs typeface="Comfortaa"/>
              <a:sym typeface="Comfortaa"/>
            </a:endParaRPr>
          </a:p>
          <a:p>
            <a:pPr indent="0" lvl="0" marL="0" rtl="0" algn="l">
              <a:lnSpc>
                <a:spcPct val="115000"/>
              </a:lnSpc>
              <a:spcBef>
                <a:spcPts val="0"/>
              </a:spcBef>
              <a:spcAft>
                <a:spcPts val="0"/>
              </a:spcAft>
              <a:buNone/>
            </a:pPr>
            <a:r>
              <a:t/>
            </a:r>
            <a:endParaRPr b="1">
              <a:latin typeface="Comfortaa"/>
              <a:ea typeface="Comfortaa"/>
              <a:cs typeface="Comfortaa"/>
              <a:sym typeface="Comfortaa"/>
            </a:endParaRPr>
          </a:p>
          <a:p>
            <a:pPr indent="0" lvl="0" marL="0" rtl="0" algn="l">
              <a:lnSpc>
                <a:spcPct val="115000"/>
              </a:lnSpc>
              <a:spcBef>
                <a:spcPts val="0"/>
              </a:spcBef>
              <a:spcAft>
                <a:spcPts val="0"/>
              </a:spcAft>
              <a:buNone/>
            </a:pPr>
            <a:r>
              <a:t/>
            </a:r>
            <a:endParaRPr b="1">
              <a:latin typeface="Comfortaa"/>
              <a:ea typeface="Comfortaa"/>
              <a:cs typeface="Comfortaa"/>
              <a:sym typeface="Comfortaa"/>
            </a:endParaRPr>
          </a:p>
          <a:p>
            <a:pPr indent="0" lvl="0" marL="0" rtl="0" algn="l">
              <a:lnSpc>
                <a:spcPct val="115000"/>
              </a:lnSpc>
              <a:spcBef>
                <a:spcPts val="0"/>
              </a:spcBef>
              <a:spcAft>
                <a:spcPts val="0"/>
              </a:spcAft>
              <a:buNone/>
            </a:pPr>
            <a:r>
              <a:t/>
            </a:r>
            <a:endParaRPr b="1">
              <a:latin typeface="Comfortaa"/>
              <a:ea typeface="Comfortaa"/>
              <a:cs typeface="Comfortaa"/>
              <a:sym typeface="Comfortaa"/>
            </a:endParaRPr>
          </a:p>
        </p:txBody>
      </p:sp>
      <p:pic>
        <p:nvPicPr>
          <p:cNvPr id="204" name="Google Shape;204;g22ed28726ca_8_1"/>
          <p:cNvPicPr preferRelativeResize="0"/>
          <p:nvPr/>
        </p:nvPicPr>
        <p:blipFill>
          <a:blip r:embed="rId3">
            <a:alphaModFix/>
          </a:blip>
          <a:stretch>
            <a:fillRect/>
          </a:stretch>
        </p:blipFill>
        <p:spPr>
          <a:xfrm>
            <a:off x="2942125" y="2354963"/>
            <a:ext cx="3259800" cy="668675"/>
          </a:xfrm>
          <a:prstGeom prst="rect">
            <a:avLst/>
          </a:prstGeom>
          <a:noFill/>
          <a:ln>
            <a:noFill/>
          </a:ln>
        </p:spPr>
      </p:pic>
      <p:sp>
        <p:nvSpPr>
          <p:cNvPr id="205" name="Google Shape;205;g22ed28726ca_8_1"/>
          <p:cNvSpPr txBox="1"/>
          <p:nvPr/>
        </p:nvSpPr>
        <p:spPr>
          <a:xfrm>
            <a:off x="758475" y="3396200"/>
            <a:ext cx="43155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sz="1500">
                <a:solidFill>
                  <a:schemeClr val="dk1"/>
                </a:solidFill>
                <a:latin typeface="Comfortaa"/>
                <a:ea typeface="Comfortaa"/>
                <a:cs typeface="Comfortaa"/>
                <a:sym typeface="Comfortaa"/>
              </a:rPr>
              <a:t>R-squared (R2)</a:t>
            </a:r>
            <a:endParaRPr b="1" sz="1800"/>
          </a:p>
        </p:txBody>
      </p:sp>
      <p:pic>
        <p:nvPicPr>
          <p:cNvPr id="206" name="Google Shape;206;g22ed28726ca_8_1"/>
          <p:cNvPicPr preferRelativeResize="0"/>
          <p:nvPr/>
        </p:nvPicPr>
        <p:blipFill>
          <a:blip r:embed="rId4">
            <a:alphaModFix/>
          </a:blip>
          <a:stretch>
            <a:fillRect/>
          </a:stretch>
        </p:blipFill>
        <p:spPr>
          <a:xfrm>
            <a:off x="2623500" y="3991875"/>
            <a:ext cx="4076700" cy="1543050"/>
          </a:xfrm>
          <a:prstGeom prst="rect">
            <a:avLst/>
          </a:prstGeom>
          <a:noFill/>
          <a:ln>
            <a:noFill/>
          </a:ln>
        </p:spPr>
      </p:pic>
      <p:sp>
        <p:nvSpPr>
          <p:cNvPr id="207" name="Google Shape;207;g22ed28726ca_8_1"/>
          <p:cNvSpPr txBox="1"/>
          <p:nvPr/>
        </p:nvSpPr>
        <p:spPr>
          <a:xfrm>
            <a:off x="698775" y="1273200"/>
            <a:ext cx="88017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800">
                <a:solidFill>
                  <a:schemeClr val="dk1"/>
                </a:solidFill>
                <a:latin typeface="Georgia"/>
                <a:ea typeface="Georgia"/>
                <a:cs typeface="Georgia"/>
                <a:sym typeface="Georgia"/>
              </a:rPr>
              <a:t>In this project, we use two evaluation methods: MSE and R-Squared.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2ed28726ca_0_49"/>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 name="Google Shape;213;g22ed28726ca_0_49"/>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Models</a:t>
            </a:r>
            <a:endParaRPr/>
          </a:p>
        </p:txBody>
      </p:sp>
      <p:sp>
        <p:nvSpPr>
          <p:cNvPr id="214" name="Google Shape;214;g22ed28726ca_0_49"/>
          <p:cNvSpPr txBox="1"/>
          <p:nvPr>
            <p:ph idx="1" type="body"/>
          </p:nvPr>
        </p:nvSpPr>
        <p:spPr>
          <a:xfrm>
            <a:off x="339250" y="1279700"/>
            <a:ext cx="8674200" cy="4868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500">
                <a:latin typeface="Arial"/>
                <a:ea typeface="Arial"/>
                <a:cs typeface="Arial"/>
                <a:sym typeface="Arial"/>
              </a:rPr>
              <a:t>Simple Linear Regression: </a:t>
            </a:r>
            <a:endParaRPr b="1" sz="1500">
              <a:latin typeface="Arial"/>
              <a:ea typeface="Arial"/>
              <a:cs typeface="Arial"/>
              <a:sym typeface="Arial"/>
            </a:endParaRPr>
          </a:p>
          <a:p>
            <a:pPr indent="0" lvl="0" marL="0" rtl="0" algn="l">
              <a:lnSpc>
                <a:spcPct val="115000"/>
              </a:lnSpc>
              <a:spcBef>
                <a:spcPts val="0"/>
              </a:spcBef>
              <a:spcAft>
                <a:spcPts val="0"/>
              </a:spcAft>
              <a:buNone/>
            </a:pPr>
            <a:r>
              <a:t/>
            </a:r>
            <a:endParaRPr sz="1500">
              <a:latin typeface="Arial"/>
              <a:ea typeface="Arial"/>
              <a:cs typeface="Arial"/>
              <a:sym typeface="Arial"/>
            </a:endParaRPr>
          </a:p>
          <a:p>
            <a:pPr indent="0" lvl="0" marL="0" rtl="0" algn="l">
              <a:lnSpc>
                <a:spcPct val="115000"/>
              </a:lnSpc>
              <a:spcBef>
                <a:spcPts val="0"/>
              </a:spcBef>
              <a:spcAft>
                <a:spcPts val="0"/>
              </a:spcAft>
              <a:buNone/>
            </a:pPr>
            <a:r>
              <a:t/>
            </a:r>
            <a:endParaRPr sz="1500">
              <a:latin typeface="Arial"/>
              <a:ea typeface="Arial"/>
              <a:cs typeface="Arial"/>
              <a:sym typeface="Arial"/>
            </a:endParaRPr>
          </a:p>
          <a:p>
            <a:pPr indent="0" lvl="0" marL="0" rtl="0" algn="l">
              <a:lnSpc>
                <a:spcPct val="115000"/>
              </a:lnSpc>
              <a:spcBef>
                <a:spcPts val="0"/>
              </a:spcBef>
              <a:spcAft>
                <a:spcPts val="0"/>
              </a:spcAft>
              <a:buNone/>
            </a:pPr>
            <a:r>
              <a:t/>
            </a:r>
            <a:endParaRPr sz="1500">
              <a:latin typeface="Arial"/>
              <a:ea typeface="Arial"/>
              <a:cs typeface="Arial"/>
              <a:sym typeface="Arial"/>
            </a:endParaRPr>
          </a:p>
          <a:p>
            <a:pPr indent="0" lvl="0" marL="0" rtl="0" algn="l">
              <a:lnSpc>
                <a:spcPct val="115000"/>
              </a:lnSpc>
              <a:spcBef>
                <a:spcPts val="0"/>
              </a:spcBef>
              <a:spcAft>
                <a:spcPts val="0"/>
              </a:spcAft>
              <a:buClr>
                <a:srgbClr val="000000"/>
              </a:buClr>
              <a:buSzPts val="1500"/>
              <a:buFont typeface="Arial"/>
              <a:buNone/>
            </a:pPr>
            <a:r>
              <a:rPr b="1" lang="en-US" sz="1500">
                <a:latin typeface="Arial"/>
                <a:ea typeface="Arial"/>
                <a:cs typeface="Arial"/>
                <a:sym typeface="Arial"/>
              </a:rPr>
              <a:t>Multiple Linear Regression </a:t>
            </a:r>
            <a:endParaRPr b="1" sz="1500">
              <a:latin typeface="Arial"/>
              <a:ea typeface="Arial"/>
              <a:cs typeface="Arial"/>
              <a:sym typeface="Arial"/>
            </a:endParaRPr>
          </a:p>
        </p:txBody>
      </p:sp>
      <p:pic>
        <p:nvPicPr>
          <p:cNvPr id="215" name="Google Shape;215;g22ed28726ca_0_49"/>
          <p:cNvPicPr preferRelativeResize="0"/>
          <p:nvPr/>
        </p:nvPicPr>
        <p:blipFill>
          <a:blip r:embed="rId3">
            <a:alphaModFix/>
          </a:blip>
          <a:stretch>
            <a:fillRect/>
          </a:stretch>
        </p:blipFill>
        <p:spPr>
          <a:xfrm>
            <a:off x="3398875" y="1738888"/>
            <a:ext cx="1503959" cy="392337"/>
          </a:xfrm>
          <a:prstGeom prst="rect">
            <a:avLst/>
          </a:prstGeom>
          <a:noFill/>
          <a:ln>
            <a:noFill/>
          </a:ln>
        </p:spPr>
      </p:pic>
      <p:pic>
        <p:nvPicPr>
          <p:cNvPr id="216" name="Google Shape;216;g22ed28726ca_0_49"/>
          <p:cNvPicPr preferRelativeResize="0"/>
          <p:nvPr/>
        </p:nvPicPr>
        <p:blipFill>
          <a:blip r:embed="rId4">
            <a:alphaModFix/>
          </a:blip>
          <a:stretch>
            <a:fillRect/>
          </a:stretch>
        </p:blipFill>
        <p:spPr>
          <a:xfrm>
            <a:off x="3177225" y="2781924"/>
            <a:ext cx="2222750" cy="769000"/>
          </a:xfrm>
          <a:prstGeom prst="rect">
            <a:avLst/>
          </a:prstGeom>
          <a:noFill/>
          <a:ln>
            <a:noFill/>
          </a:ln>
        </p:spPr>
      </p:pic>
      <p:sp>
        <p:nvSpPr>
          <p:cNvPr id="217" name="Google Shape;217;g22ed28726ca_0_49"/>
          <p:cNvSpPr txBox="1"/>
          <p:nvPr/>
        </p:nvSpPr>
        <p:spPr>
          <a:xfrm>
            <a:off x="1931900" y="3746500"/>
            <a:ext cx="49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8" name="Google Shape;218;g22ed28726ca_0_49"/>
          <p:cNvSpPr txBox="1"/>
          <p:nvPr/>
        </p:nvSpPr>
        <p:spPr>
          <a:xfrm>
            <a:off x="432500" y="3616125"/>
            <a:ext cx="10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Where</a:t>
            </a:r>
            <a:endParaRPr b="1"/>
          </a:p>
        </p:txBody>
      </p:sp>
      <p:pic>
        <p:nvPicPr>
          <p:cNvPr id="219" name="Google Shape;219;g22ed28726ca_0_49"/>
          <p:cNvPicPr preferRelativeResize="0"/>
          <p:nvPr/>
        </p:nvPicPr>
        <p:blipFill>
          <a:blip r:embed="rId5">
            <a:alphaModFix/>
          </a:blip>
          <a:stretch>
            <a:fillRect/>
          </a:stretch>
        </p:blipFill>
        <p:spPr>
          <a:xfrm>
            <a:off x="1334113" y="3746500"/>
            <a:ext cx="7286625" cy="1828800"/>
          </a:xfrm>
          <a:prstGeom prst="rect">
            <a:avLst/>
          </a:prstGeom>
          <a:noFill/>
          <a:ln>
            <a:noFill/>
          </a:ln>
        </p:spPr>
      </p:pic>
      <p:sp>
        <p:nvSpPr>
          <p:cNvPr id="220" name="Google Shape;220;g22ed28726ca_0_49"/>
          <p:cNvSpPr txBox="1"/>
          <p:nvPr/>
        </p:nvSpPr>
        <p:spPr>
          <a:xfrm>
            <a:off x="432500" y="704950"/>
            <a:ext cx="279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a:solidFill>
                  <a:schemeClr val="lt1"/>
                </a:solidFill>
              </a:rPr>
              <a:t>Linear Regression</a:t>
            </a:r>
            <a:endParaRPr b="1" sz="18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2ed28726ca_8_87"/>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g22ed28726ca_8_87"/>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Linear Regression</a:t>
            </a:r>
            <a:endParaRPr/>
          </a:p>
        </p:txBody>
      </p:sp>
      <p:sp>
        <p:nvSpPr>
          <p:cNvPr id="227" name="Google Shape;227;g22ed28726ca_8_87"/>
          <p:cNvSpPr txBox="1"/>
          <p:nvPr>
            <p:ph idx="1" type="body"/>
          </p:nvPr>
        </p:nvSpPr>
        <p:spPr>
          <a:xfrm>
            <a:off x="339250" y="1279700"/>
            <a:ext cx="8674200" cy="4868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500">
                <a:latin typeface="Arial"/>
                <a:ea typeface="Arial"/>
                <a:cs typeface="Arial"/>
                <a:sym typeface="Arial"/>
              </a:rPr>
              <a:t>Lasso Regression (L1 Regularization)</a:t>
            </a:r>
            <a:endParaRPr b="1" sz="1500">
              <a:latin typeface="Arial"/>
              <a:ea typeface="Arial"/>
              <a:cs typeface="Arial"/>
              <a:sym typeface="Arial"/>
            </a:endParaRPr>
          </a:p>
          <a:p>
            <a:pPr indent="0" lvl="0" marL="0" rtl="0" algn="l">
              <a:lnSpc>
                <a:spcPct val="115000"/>
              </a:lnSpc>
              <a:spcBef>
                <a:spcPts val="0"/>
              </a:spcBef>
              <a:spcAft>
                <a:spcPts val="0"/>
              </a:spcAft>
              <a:buNone/>
            </a:pPr>
            <a:r>
              <a:t/>
            </a:r>
            <a:endParaRPr sz="1500">
              <a:latin typeface="Arial"/>
              <a:ea typeface="Arial"/>
              <a:cs typeface="Arial"/>
              <a:sym typeface="Arial"/>
            </a:endParaRPr>
          </a:p>
          <a:p>
            <a:pPr indent="0" lvl="0" marL="0" rtl="0" algn="l">
              <a:lnSpc>
                <a:spcPct val="115000"/>
              </a:lnSpc>
              <a:spcBef>
                <a:spcPts val="0"/>
              </a:spcBef>
              <a:spcAft>
                <a:spcPts val="0"/>
              </a:spcAft>
              <a:buNone/>
            </a:pPr>
            <a:r>
              <a:t/>
            </a:r>
            <a:endParaRPr sz="1500">
              <a:latin typeface="Arial"/>
              <a:ea typeface="Arial"/>
              <a:cs typeface="Arial"/>
              <a:sym typeface="Arial"/>
            </a:endParaRPr>
          </a:p>
          <a:p>
            <a:pPr indent="0" lvl="0" marL="0" rtl="0" algn="l">
              <a:lnSpc>
                <a:spcPct val="115000"/>
              </a:lnSpc>
              <a:spcBef>
                <a:spcPts val="0"/>
              </a:spcBef>
              <a:spcAft>
                <a:spcPts val="0"/>
              </a:spcAft>
              <a:buNone/>
            </a:pPr>
            <a:r>
              <a:t/>
            </a:r>
            <a:endParaRPr sz="1500">
              <a:latin typeface="Arial"/>
              <a:ea typeface="Arial"/>
              <a:cs typeface="Arial"/>
              <a:sym typeface="Arial"/>
            </a:endParaRPr>
          </a:p>
          <a:p>
            <a:pPr indent="0" lvl="0" marL="0" rtl="0" algn="l">
              <a:lnSpc>
                <a:spcPct val="115000"/>
              </a:lnSpc>
              <a:spcBef>
                <a:spcPts val="0"/>
              </a:spcBef>
              <a:spcAft>
                <a:spcPts val="0"/>
              </a:spcAft>
              <a:buNone/>
            </a:pPr>
            <a:r>
              <a:t/>
            </a:r>
            <a:endParaRPr b="1" sz="1500">
              <a:latin typeface="Arial"/>
              <a:ea typeface="Arial"/>
              <a:cs typeface="Arial"/>
              <a:sym typeface="Arial"/>
            </a:endParaRPr>
          </a:p>
          <a:p>
            <a:pPr indent="0" lvl="0" marL="0" rtl="0" algn="l">
              <a:lnSpc>
                <a:spcPct val="115000"/>
              </a:lnSpc>
              <a:spcBef>
                <a:spcPts val="0"/>
              </a:spcBef>
              <a:spcAft>
                <a:spcPts val="0"/>
              </a:spcAft>
              <a:buNone/>
            </a:pPr>
            <a:r>
              <a:t/>
            </a:r>
            <a:endParaRPr b="1" sz="1500">
              <a:latin typeface="Arial"/>
              <a:ea typeface="Arial"/>
              <a:cs typeface="Arial"/>
              <a:sym typeface="Arial"/>
            </a:endParaRPr>
          </a:p>
          <a:p>
            <a:pPr indent="0" lvl="0" marL="0" rtl="0" algn="l">
              <a:lnSpc>
                <a:spcPct val="115000"/>
              </a:lnSpc>
              <a:spcBef>
                <a:spcPts val="0"/>
              </a:spcBef>
              <a:spcAft>
                <a:spcPts val="0"/>
              </a:spcAft>
              <a:buNone/>
            </a:pPr>
            <a:r>
              <a:t/>
            </a:r>
            <a:endParaRPr b="1" sz="1500">
              <a:latin typeface="Arial"/>
              <a:ea typeface="Arial"/>
              <a:cs typeface="Arial"/>
              <a:sym typeface="Arial"/>
            </a:endParaRPr>
          </a:p>
          <a:p>
            <a:pPr indent="0" lvl="0" marL="0" rtl="0" algn="l">
              <a:lnSpc>
                <a:spcPct val="115000"/>
              </a:lnSpc>
              <a:spcBef>
                <a:spcPts val="0"/>
              </a:spcBef>
              <a:spcAft>
                <a:spcPts val="0"/>
              </a:spcAft>
              <a:buNone/>
            </a:pPr>
            <a:r>
              <a:rPr b="1" lang="en-US" sz="1500">
                <a:latin typeface="Arial"/>
                <a:ea typeface="Arial"/>
                <a:cs typeface="Arial"/>
                <a:sym typeface="Arial"/>
              </a:rPr>
              <a:t>Ridge</a:t>
            </a:r>
            <a:r>
              <a:rPr b="1" lang="en-US" sz="1500">
                <a:latin typeface="Arial"/>
                <a:ea typeface="Arial"/>
                <a:cs typeface="Arial"/>
                <a:sym typeface="Arial"/>
              </a:rPr>
              <a:t> Regression (L2 Regularization) </a:t>
            </a:r>
            <a:endParaRPr b="1" sz="1500">
              <a:latin typeface="Arial"/>
              <a:ea typeface="Arial"/>
              <a:cs typeface="Arial"/>
              <a:sym typeface="Arial"/>
            </a:endParaRPr>
          </a:p>
          <a:p>
            <a:pPr indent="0" lvl="0" marL="0" rtl="0" algn="l">
              <a:lnSpc>
                <a:spcPct val="115000"/>
              </a:lnSpc>
              <a:spcBef>
                <a:spcPts val="0"/>
              </a:spcBef>
              <a:spcAft>
                <a:spcPts val="0"/>
              </a:spcAft>
              <a:buNone/>
            </a:pPr>
            <a:r>
              <a:t/>
            </a:r>
            <a:endParaRPr b="1" sz="1500">
              <a:latin typeface="Arial"/>
              <a:ea typeface="Arial"/>
              <a:cs typeface="Arial"/>
              <a:sym typeface="Arial"/>
            </a:endParaRPr>
          </a:p>
          <a:p>
            <a:pPr indent="0" lvl="0" marL="0" rtl="0" algn="l">
              <a:lnSpc>
                <a:spcPct val="115000"/>
              </a:lnSpc>
              <a:spcBef>
                <a:spcPts val="0"/>
              </a:spcBef>
              <a:spcAft>
                <a:spcPts val="0"/>
              </a:spcAft>
              <a:buNone/>
            </a:pPr>
            <a:r>
              <a:t/>
            </a:r>
            <a:endParaRPr b="1" sz="1500">
              <a:latin typeface="Arial"/>
              <a:ea typeface="Arial"/>
              <a:cs typeface="Arial"/>
              <a:sym typeface="Arial"/>
            </a:endParaRPr>
          </a:p>
        </p:txBody>
      </p:sp>
      <p:sp>
        <p:nvSpPr>
          <p:cNvPr id="228" name="Google Shape;228;g22ed28726ca_8_87"/>
          <p:cNvSpPr txBox="1"/>
          <p:nvPr/>
        </p:nvSpPr>
        <p:spPr>
          <a:xfrm>
            <a:off x="1931900" y="3746500"/>
            <a:ext cx="49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9" name="Google Shape;229;g22ed28726ca_8_87"/>
          <p:cNvPicPr preferRelativeResize="0"/>
          <p:nvPr/>
        </p:nvPicPr>
        <p:blipFill>
          <a:blip r:embed="rId3">
            <a:alphaModFix/>
          </a:blip>
          <a:stretch>
            <a:fillRect/>
          </a:stretch>
        </p:blipFill>
        <p:spPr>
          <a:xfrm>
            <a:off x="2295100" y="1848125"/>
            <a:ext cx="4762500" cy="857250"/>
          </a:xfrm>
          <a:prstGeom prst="rect">
            <a:avLst/>
          </a:prstGeom>
          <a:noFill/>
          <a:ln>
            <a:noFill/>
          </a:ln>
        </p:spPr>
      </p:pic>
      <p:pic>
        <p:nvPicPr>
          <p:cNvPr id="230" name="Google Shape;230;g22ed28726ca_8_87"/>
          <p:cNvPicPr preferRelativeResize="0"/>
          <p:nvPr/>
        </p:nvPicPr>
        <p:blipFill>
          <a:blip r:embed="rId4">
            <a:alphaModFix/>
          </a:blip>
          <a:stretch>
            <a:fillRect/>
          </a:stretch>
        </p:blipFill>
        <p:spPr>
          <a:xfrm>
            <a:off x="2285575" y="3821075"/>
            <a:ext cx="4781550" cy="1047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2ed28726ca_8_7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 name="Google Shape;236;g22ed28726ca_8_7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Random Forest Regression</a:t>
            </a:r>
            <a:endParaRPr/>
          </a:p>
        </p:txBody>
      </p:sp>
      <p:sp>
        <p:nvSpPr>
          <p:cNvPr id="237" name="Google Shape;237;g22ed28726ca_8_70"/>
          <p:cNvSpPr txBox="1"/>
          <p:nvPr>
            <p:ph idx="1" type="body"/>
          </p:nvPr>
        </p:nvSpPr>
        <p:spPr>
          <a:xfrm>
            <a:off x="234950" y="1227550"/>
            <a:ext cx="7357800" cy="44160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700">
                <a:latin typeface="Arial"/>
                <a:ea typeface="Arial"/>
                <a:cs typeface="Arial"/>
                <a:sym typeface="Arial"/>
              </a:rPr>
              <a:t>Random Forest</a:t>
            </a:r>
            <a:endParaRPr b="1" sz="1700">
              <a:latin typeface="Arial"/>
              <a:ea typeface="Arial"/>
              <a:cs typeface="Arial"/>
              <a:sym typeface="Arial"/>
            </a:endParaRPr>
          </a:p>
          <a:p>
            <a:pPr indent="0" lvl="0" marL="0" rtl="0" algn="l">
              <a:lnSpc>
                <a:spcPct val="115000"/>
              </a:lnSpc>
              <a:spcBef>
                <a:spcPts val="0"/>
              </a:spcBef>
              <a:spcAft>
                <a:spcPts val="0"/>
              </a:spcAft>
              <a:buNone/>
            </a:pPr>
            <a:r>
              <a:t/>
            </a:r>
            <a:endParaRPr b="1" sz="1700">
              <a:latin typeface="Arial"/>
              <a:ea typeface="Arial"/>
              <a:cs typeface="Arial"/>
              <a:sym typeface="Arial"/>
            </a:endParaRPr>
          </a:p>
          <a:p>
            <a:pPr indent="0" lvl="0" marL="0" rtl="0" algn="l">
              <a:lnSpc>
                <a:spcPct val="115000"/>
              </a:lnSpc>
              <a:spcBef>
                <a:spcPts val="0"/>
              </a:spcBef>
              <a:spcAft>
                <a:spcPts val="0"/>
              </a:spcAft>
              <a:buNone/>
            </a:pPr>
            <a:r>
              <a:rPr lang="en-US" sz="1400">
                <a:latin typeface="Arial"/>
                <a:ea typeface="Arial"/>
                <a:cs typeface="Arial"/>
                <a:sym typeface="Arial"/>
              </a:rPr>
              <a:t>The random forest algorithm takes the average prediction result from the individual decision trees to predict the stock price.</a:t>
            </a:r>
            <a:endParaRPr sz="1400">
              <a:latin typeface="Arial"/>
              <a:ea typeface="Arial"/>
              <a:cs typeface="Arial"/>
              <a:sym typeface="Arial"/>
            </a:endParaRPr>
          </a:p>
          <a:p>
            <a:pPr indent="0" lvl="0" marL="0" rtl="0" algn="l">
              <a:lnSpc>
                <a:spcPct val="115000"/>
              </a:lnSpc>
              <a:spcBef>
                <a:spcPts val="0"/>
              </a:spcBef>
              <a:spcAft>
                <a:spcPts val="0"/>
              </a:spcAft>
              <a:buNone/>
            </a:pPr>
            <a:r>
              <a:t/>
            </a:r>
            <a:endParaRPr sz="1400">
              <a:latin typeface="Arial"/>
              <a:ea typeface="Arial"/>
              <a:cs typeface="Arial"/>
              <a:sym typeface="Arial"/>
            </a:endParaRPr>
          </a:p>
          <a:p>
            <a:pPr indent="0" lvl="0" marL="0" rtl="0" algn="l">
              <a:lnSpc>
                <a:spcPct val="115000"/>
              </a:lnSpc>
              <a:spcBef>
                <a:spcPts val="0"/>
              </a:spcBef>
              <a:spcAft>
                <a:spcPts val="0"/>
              </a:spcAft>
              <a:buNone/>
            </a:pPr>
            <a:r>
              <a:rPr lang="en-US" sz="1400">
                <a:latin typeface="Arial"/>
                <a:ea typeface="Arial"/>
                <a:cs typeface="Arial"/>
                <a:sym typeface="Arial"/>
              </a:rPr>
              <a:t>In RF, we need to find some hyperparameters that optimize the model:</a:t>
            </a:r>
            <a:endParaRPr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400">
                <a:latin typeface="Arial"/>
                <a:ea typeface="Arial"/>
                <a:cs typeface="Arial"/>
                <a:sym typeface="Arial"/>
              </a:rPr>
              <a:t>N_estimators: The number of decision trees being built in the forest.</a:t>
            </a:r>
            <a:endParaRPr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400">
                <a:latin typeface="Arial"/>
                <a:ea typeface="Arial"/>
                <a:cs typeface="Arial"/>
                <a:sym typeface="Arial"/>
              </a:rPr>
              <a:t>Criterion: The function that is used to measure the quality of splits in a decision tree. In case of regression, MAE or MSE can be used.</a:t>
            </a:r>
            <a:endParaRPr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400">
                <a:latin typeface="Arial"/>
                <a:ea typeface="Arial"/>
                <a:cs typeface="Arial"/>
                <a:sym typeface="Arial"/>
              </a:rPr>
              <a:t>Max_depth: The maximum levels allowed in a decision tree.</a:t>
            </a:r>
            <a:endParaRPr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400">
                <a:latin typeface="Arial"/>
                <a:ea typeface="Arial"/>
                <a:cs typeface="Arial"/>
                <a:sym typeface="Arial"/>
              </a:rPr>
              <a:t>Min_samples_split: Decides the minimum number of samples required to split an internal node.</a:t>
            </a:r>
            <a:endParaRPr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400">
                <a:latin typeface="Arial"/>
                <a:ea typeface="Arial"/>
                <a:cs typeface="Arial"/>
                <a:sym typeface="Arial"/>
              </a:rPr>
              <a:t>Min_sample_leaf: The minimum number of data point requirements in a node of decision tree.</a:t>
            </a:r>
            <a:endParaRPr sz="14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400">
                <a:latin typeface="Arial"/>
                <a:ea typeface="Arial"/>
                <a:cs typeface="Arial"/>
                <a:sym typeface="Arial"/>
              </a:rPr>
              <a:t>Bootstrap: method for sampling data points (with or without replacement)</a:t>
            </a:r>
            <a:endParaRPr sz="1400">
              <a:latin typeface="Arial"/>
              <a:ea typeface="Arial"/>
              <a:cs typeface="Arial"/>
              <a:sym typeface="Arial"/>
            </a:endParaRPr>
          </a:p>
          <a:p>
            <a:pPr indent="0" lvl="0" marL="0" rtl="0" algn="l">
              <a:lnSpc>
                <a:spcPct val="115000"/>
              </a:lnSpc>
              <a:spcBef>
                <a:spcPts val="0"/>
              </a:spcBef>
              <a:spcAft>
                <a:spcPts val="0"/>
              </a:spcAft>
              <a:buNone/>
            </a:pPr>
            <a:r>
              <a:t/>
            </a:r>
            <a:endParaRPr b="1" sz="17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1"/>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LSTM</a:t>
            </a:r>
            <a:endParaRPr/>
          </a:p>
        </p:txBody>
      </p:sp>
      <p:sp>
        <p:nvSpPr>
          <p:cNvPr id="243" name="Google Shape;243;p11"/>
          <p:cNvSpPr txBox="1"/>
          <p:nvPr>
            <p:ph idx="2" type="body"/>
          </p:nvPr>
        </p:nvSpPr>
        <p:spPr>
          <a:xfrm>
            <a:off x="363444" y="1423375"/>
            <a:ext cx="80781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800">
                <a:latin typeface="Comfortaa"/>
                <a:ea typeface="Comfortaa"/>
                <a:cs typeface="Comfortaa"/>
                <a:sym typeface="Comfortaa"/>
              </a:rPr>
              <a:t>LSTM or Long Short-Term Memory is an improvement over traditional RNN or Recurrent Neural Network in the sense that it can effectively “remember” a long sequence of events in the past. Just like humans can derive information from the previous context and can chart his future actions, RNN and LSTM tend to imitate the same. The difference between RNN and LSTM is that RNN is used in places where the retention of memory is short, whereas LSTM is capable of connecting events that happened way earlier and the events that followed them.</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1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US" sz="1800">
                <a:latin typeface="Comfortaa"/>
                <a:ea typeface="Comfortaa"/>
                <a:cs typeface="Comfortaa"/>
                <a:sym typeface="Comfortaa"/>
              </a:rPr>
              <a:t>Hence, LSTM is one of the best choices when it comes to analyzing and predicting temporal dependent phenomena which span over a long period of time or multiple instances in the past.</a:t>
            </a:r>
            <a:endParaRPr sz="1800"/>
          </a:p>
        </p:txBody>
      </p:sp>
      <p:sp>
        <p:nvSpPr>
          <p:cNvPr id="244" name="Google Shape;244;p11"/>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3"/>
          <p:cNvPicPr preferRelativeResize="0"/>
          <p:nvPr/>
        </p:nvPicPr>
        <p:blipFill rotWithShape="1">
          <a:blip r:embed="rId3">
            <a:alphaModFix/>
          </a:blip>
          <a:srcRect b="0" l="0" r="0" t="0"/>
          <a:stretch/>
        </p:blipFill>
        <p:spPr>
          <a:xfrm>
            <a:off x="413012" y="398419"/>
            <a:ext cx="2037225" cy="611594"/>
          </a:xfrm>
          <a:prstGeom prst="rect">
            <a:avLst/>
          </a:prstGeom>
          <a:noFill/>
          <a:ln>
            <a:noFill/>
          </a:ln>
        </p:spPr>
      </p:pic>
      <p:sp>
        <p:nvSpPr>
          <p:cNvPr id="86" name="Google Shape;86;p3"/>
          <p:cNvSpPr txBox="1"/>
          <p:nvPr/>
        </p:nvSpPr>
        <p:spPr>
          <a:xfrm>
            <a:off x="413012" y="1864486"/>
            <a:ext cx="7342500" cy="8487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5400"/>
              <a:buFont typeface="Lato"/>
              <a:buNone/>
            </a:pPr>
            <a:r>
              <a:rPr b="1" lang="en-US" sz="5400">
                <a:solidFill>
                  <a:srgbClr val="C00000"/>
                </a:solidFill>
                <a:latin typeface="Lato"/>
                <a:ea typeface="Lato"/>
                <a:cs typeface="Lato"/>
                <a:sym typeface="Lato"/>
              </a:rPr>
              <a:t>STOCK PRICE PREDICTION</a:t>
            </a:r>
            <a:endParaRPr/>
          </a:p>
        </p:txBody>
      </p:sp>
      <p:sp>
        <p:nvSpPr>
          <p:cNvPr id="87" name="Google Shape;87;p3"/>
          <p:cNvSpPr txBox="1"/>
          <p:nvPr/>
        </p:nvSpPr>
        <p:spPr>
          <a:xfrm>
            <a:off x="413012" y="3567622"/>
            <a:ext cx="7342482" cy="84879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2800"/>
              <a:buFont typeface="Lato"/>
              <a:buNone/>
            </a:pPr>
            <a:r>
              <a:rPr lang="en-US" sz="2800">
                <a:solidFill>
                  <a:srgbClr val="C00000"/>
                </a:solidFill>
                <a:latin typeface="Lato"/>
                <a:ea typeface="Lato"/>
                <a:cs typeface="Lato"/>
                <a:sym typeface="Lato"/>
              </a:rPr>
              <a:t>Using machine learning methods to predict the stock price of Google</a:t>
            </a:r>
            <a:endParaRPr b="0" i="0" sz="2800" u="none" cap="none" strike="noStrike">
              <a:solidFill>
                <a:srgbClr val="C00000"/>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g22ed28726ca_4_22"/>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LSTM</a:t>
            </a:r>
            <a:endParaRPr/>
          </a:p>
        </p:txBody>
      </p:sp>
      <p:sp>
        <p:nvSpPr>
          <p:cNvPr id="251" name="Google Shape;251;g22ed28726ca_4_22"/>
          <p:cNvSpPr txBox="1"/>
          <p:nvPr>
            <p:ph idx="1" type="body"/>
          </p:nvPr>
        </p:nvSpPr>
        <p:spPr>
          <a:xfrm>
            <a:off x="595850" y="4856650"/>
            <a:ext cx="8113800" cy="1950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400">
                <a:latin typeface="Arial"/>
                <a:ea typeface="Arial"/>
                <a:cs typeface="Arial"/>
                <a:sym typeface="Arial"/>
              </a:rPr>
              <a:t>As seen in the equations below, i, f, and o represent the three gates: input, forget, and output. C is the cell state that preserves the learned data, which is given as output h. All of this is computed for each timestamp t, considering the learned data from timestamp (t-1).</a:t>
            </a:r>
            <a:endParaRPr sz="1400"/>
          </a:p>
        </p:txBody>
      </p:sp>
      <p:sp>
        <p:nvSpPr>
          <p:cNvPr id="252" name="Google Shape;252;g22ed28726ca_4_22"/>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3" name="Google Shape;253;g22ed28726ca_4_22"/>
          <p:cNvPicPr preferRelativeResize="0"/>
          <p:nvPr/>
        </p:nvPicPr>
        <p:blipFill>
          <a:blip r:embed="rId3">
            <a:alphaModFix/>
          </a:blip>
          <a:stretch>
            <a:fillRect/>
          </a:stretch>
        </p:blipFill>
        <p:spPr>
          <a:xfrm>
            <a:off x="417800" y="1079400"/>
            <a:ext cx="4052676" cy="3325724"/>
          </a:xfrm>
          <a:prstGeom prst="rect">
            <a:avLst/>
          </a:prstGeom>
          <a:noFill/>
          <a:ln>
            <a:noFill/>
          </a:ln>
        </p:spPr>
      </p:pic>
      <p:pic>
        <p:nvPicPr>
          <p:cNvPr id="254" name="Google Shape;254;g22ed28726ca_4_22"/>
          <p:cNvPicPr preferRelativeResize="0"/>
          <p:nvPr/>
        </p:nvPicPr>
        <p:blipFill>
          <a:blip r:embed="rId4">
            <a:alphaModFix/>
          </a:blip>
          <a:stretch>
            <a:fillRect/>
          </a:stretch>
        </p:blipFill>
        <p:spPr>
          <a:xfrm>
            <a:off x="4976125" y="1465375"/>
            <a:ext cx="2832000" cy="2501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22ed28726ca_7_4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0" name="Google Shape;260;g22ed28726ca_7_4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K Nearest Neighbors Regression</a:t>
            </a:r>
            <a:endParaRPr/>
          </a:p>
        </p:txBody>
      </p:sp>
      <p:sp>
        <p:nvSpPr>
          <p:cNvPr id="261" name="Google Shape;261;g22ed28726ca_7_40"/>
          <p:cNvSpPr txBox="1"/>
          <p:nvPr>
            <p:ph idx="1" type="body"/>
          </p:nvPr>
        </p:nvSpPr>
        <p:spPr>
          <a:xfrm>
            <a:off x="234950" y="1227550"/>
            <a:ext cx="8674200" cy="48684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000">
                <a:latin typeface="Georgia"/>
                <a:ea typeface="Georgia"/>
                <a:cs typeface="Georgia"/>
                <a:sym typeface="Georgia"/>
              </a:rPr>
              <a:t>The prediction of stock market price is computed using kNN as follows:</a:t>
            </a:r>
            <a:endParaRPr sz="2000">
              <a:latin typeface="Georgia"/>
              <a:ea typeface="Georgia"/>
              <a:cs typeface="Georgia"/>
              <a:sym typeface="Georgia"/>
            </a:endParaRPr>
          </a:p>
          <a:p>
            <a:pPr indent="0" lvl="0" marL="0" rtl="0" algn="l">
              <a:lnSpc>
                <a:spcPct val="115000"/>
              </a:lnSpc>
              <a:spcBef>
                <a:spcPts val="0"/>
              </a:spcBef>
              <a:spcAft>
                <a:spcPts val="0"/>
              </a:spcAft>
              <a:buNone/>
            </a:pPr>
            <a:r>
              <a:t/>
            </a:r>
            <a:endParaRPr sz="2000">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AutoNum type="arabicPeriod"/>
            </a:pPr>
            <a:r>
              <a:rPr lang="en-US" sz="2000">
                <a:latin typeface="Georgia"/>
                <a:ea typeface="Georgia"/>
                <a:cs typeface="Georgia"/>
                <a:sym typeface="Georgia"/>
              </a:rPr>
              <a:t>Determine the number of nearest neighbors,|NB(z)| = k.</a:t>
            </a:r>
            <a:endParaRPr sz="2000">
              <a:latin typeface="Georgia"/>
              <a:ea typeface="Georgia"/>
              <a:cs typeface="Georgia"/>
              <a:sym typeface="Georgia"/>
            </a:endParaRPr>
          </a:p>
          <a:p>
            <a:pPr indent="0" lvl="0" marL="457200" rtl="0" algn="l">
              <a:lnSpc>
                <a:spcPct val="115000"/>
              </a:lnSpc>
              <a:spcBef>
                <a:spcPts val="0"/>
              </a:spcBef>
              <a:spcAft>
                <a:spcPts val="0"/>
              </a:spcAft>
              <a:buNone/>
            </a:pPr>
            <a:r>
              <a:t/>
            </a:r>
            <a:endParaRPr sz="2000">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AutoNum type="arabicPeriod"/>
            </a:pPr>
            <a:r>
              <a:rPr lang="en-US" sz="2000">
                <a:latin typeface="Georgia"/>
                <a:ea typeface="Georgia"/>
                <a:cs typeface="Georgia"/>
                <a:sym typeface="Georgia"/>
              </a:rPr>
              <a:t>Compute the distance between the training sample and new instance z.</a:t>
            </a:r>
            <a:endParaRPr sz="2000">
              <a:latin typeface="Georgia"/>
              <a:ea typeface="Georgia"/>
              <a:cs typeface="Georgia"/>
              <a:sym typeface="Georgia"/>
            </a:endParaRPr>
          </a:p>
          <a:p>
            <a:pPr indent="0" lvl="0" marL="0" rtl="0" algn="l">
              <a:lnSpc>
                <a:spcPct val="115000"/>
              </a:lnSpc>
              <a:spcBef>
                <a:spcPts val="0"/>
              </a:spcBef>
              <a:spcAft>
                <a:spcPts val="0"/>
              </a:spcAft>
              <a:buNone/>
            </a:pPr>
            <a:r>
              <a:t/>
            </a:r>
            <a:endParaRPr sz="2000">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AutoNum type="arabicPeriod"/>
            </a:pPr>
            <a:r>
              <a:rPr lang="en-US" sz="2000">
                <a:latin typeface="Georgia"/>
                <a:ea typeface="Georgia"/>
                <a:cs typeface="Georgia"/>
                <a:sym typeface="Georgia"/>
              </a:rPr>
              <a:t>Sort all training records according to the distance values.</a:t>
            </a:r>
            <a:endParaRPr sz="2000">
              <a:latin typeface="Georgia"/>
              <a:ea typeface="Georgia"/>
              <a:cs typeface="Georgia"/>
              <a:sym typeface="Georgia"/>
            </a:endParaRPr>
          </a:p>
          <a:p>
            <a:pPr indent="0" lvl="0" marL="457200" rtl="0" algn="l">
              <a:lnSpc>
                <a:spcPct val="115000"/>
              </a:lnSpc>
              <a:spcBef>
                <a:spcPts val="0"/>
              </a:spcBef>
              <a:spcAft>
                <a:spcPts val="0"/>
              </a:spcAft>
              <a:buNone/>
            </a:pPr>
            <a:r>
              <a:t/>
            </a:r>
            <a:endParaRPr sz="2000">
              <a:latin typeface="Georgia"/>
              <a:ea typeface="Georgia"/>
              <a:cs typeface="Georgia"/>
              <a:sym typeface="Georgia"/>
            </a:endParaRPr>
          </a:p>
          <a:p>
            <a:pPr indent="-355600" lvl="0" marL="457200" rtl="0" algn="l">
              <a:lnSpc>
                <a:spcPct val="115000"/>
              </a:lnSpc>
              <a:spcBef>
                <a:spcPts val="0"/>
              </a:spcBef>
              <a:spcAft>
                <a:spcPts val="0"/>
              </a:spcAft>
              <a:buSzPts val="2000"/>
              <a:buFont typeface="Georgia"/>
              <a:buAutoNum type="arabicPeriod"/>
            </a:pPr>
            <a:r>
              <a:rPr lang="en-US" sz="2000">
                <a:latin typeface="Georgia"/>
                <a:ea typeface="Georgia"/>
                <a:cs typeface="Georgia"/>
                <a:sym typeface="Georgia"/>
              </a:rPr>
              <a:t>Use a majority vote for the labels z of k nearest neighbors, and assign it as a prediction value of the new instance.</a:t>
            </a:r>
            <a:endParaRPr sz="2000">
              <a:latin typeface="Georgia"/>
              <a:ea typeface="Georgia"/>
              <a:cs typeface="Georgia"/>
              <a:sym typeface="Georgia"/>
            </a:endParaRPr>
          </a:p>
        </p:txBody>
      </p:sp>
      <p:sp>
        <p:nvSpPr>
          <p:cNvPr id="262" name="Google Shape;262;g22ed28726ca_7_40"/>
          <p:cNvSpPr txBox="1"/>
          <p:nvPr/>
        </p:nvSpPr>
        <p:spPr>
          <a:xfrm>
            <a:off x="0" y="0"/>
            <a:ext cx="26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3" name="Google Shape;263;g22ed28726ca_7_40"/>
          <p:cNvPicPr preferRelativeResize="0"/>
          <p:nvPr/>
        </p:nvPicPr>
        <p:blipFill>
          <a:blip r:embed="rId3">
            <a:alphaModFix/>
          </a:blip>
          <a:stretch>
            <a:fillRect/>
          </a:stretch>
        </p:blipFill>
        <p:spPr>
          <a:xfrm>
            <a:off x="2980261" y="5173200"/>
            <a:ext cx="2921278" cy="804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2ed28726ca_7_2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9" name="Google Shape;269;g22ed28726ca_7_21"/>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K Nearest Neighbors Regression</a:t>
            </a:r>
            <a:endParaRPr/>
          </a:p>
        </p:txBody>
      </p:sp>
      <p:sp>
        <p:nvSpPr>
          <p:cNvPr id="270" name="Google Shape;270;g22ed28726ca_7_21"/>
          <p:cNvSpPr txBox="1"/>
          <p:nvPr>
            <p:ph idx="1" type="body"/>
          </p:nvPr>
        </p:nvSpPr>
        <p:spPr>
          <a:xfrm>
            <a:off x="234950" y="1227550"/>
            <a:ext cx="8674200" cy="4868400"/>
          </a:xfrm>
          <a:prstGeom prst="rect">
            <a:avLst/>
          </a:prstGeom>
          <a:noFill/>
          <a:ln>
            <a:noFill/>
          </a:ln>
        </p:spPr>
        <p:txBody>
          <a:bodyPr anchorCtr="0" anchor="t" bIns="45700" lIns="91425" spcFirstLastPara="1" rIns="91425" wrap="square" tIns="45700">
            <a:noAutofit/>
          </a:bodyPr>
          <a:lstStyle/>
          <a:p>
            <a:pPr indent="-228600" lvl="0" marL="457200" rtl="0" algn="l">
              <a:lnSpc>
                <a:spcPct val="115000"/>
              </a:lnSpc>
              <a:spcBef>
                <a:spcPts val="0"/>
              </a:spcBef>
              <a:spcAft>
                <a:spcPts val="0"/>
              </a:spcAft>
              <a:buNone/>
            </a:pPr>
            <a:r>
              <a:rPr lang="en-US" sz="2400">
                <a:solidFill>
                  <a:srgbClr val="374151"/>
                </a:solidFill>
                <a:highlight>
                  <a:srgbClr val="F7F7F8"/>
                </a:highlight>
                <a:latin typeface="Roboto"/>
                <a:ea typeface="Roboto"/>
                <a:cs typeface="Roboto"/>
                <a:sym typeface="Roboto"/>
              </a:rPr>
              <a:t>Parameters:</a:t>
            </a:r>
            <a:endParaRPr sz="2400">
              <a:solidFill>
                <a:srgbClr val="374151"/>
              </a:solidFill>
              <a:highlight>
                <a:srgbClr val="F7F7F8"/>
              </a:highlight>
              <a:latin typeface="Roboto"/>
              <a:ea typeface="Roboto"/>
              <a:cs typeface="Roboto"/>
              <a:sym typeface="Roboto"/>
            </a:endParaRPr>
          </a:p>
          <a:p>
            <a:pPr indent="-381000" lvl="0" marL="457200" rtl="0" algn="l">
              <a:lnSpc>
                <a:spcPct val="115000"/>
              </a:lnSpc>
              <a:spcBef>
                <a:spcPts val="0"/>
              </a:spcBef>
              <a:spcAft>
                <a:spcPts val="0"/>
              </a:spcAft>
              <a:buClr>
                <a:srgbClr val="374151"/>
              </a:buClr>
              <a:buSzPts val="2400"/>
              <a:buFont typeface="Roboto"/>
              <a:buChar char="●"/>
            </a:pPr>
            <a:r>
              <a:rPr lang="en-US" sz="2400">
                <a:solidFill>
                  <a:srgbClr val="374151"/>
                </a:solidFill>
                <a:highlight>
                  <a:srgbClr val="F7F7F8"/>
                </a:highlight>
                <a:latin typeface="Roboto"/>
                <a:ea typeface="Roboto"/>
                <a:cs typeface="Roboto"/>
                <a:sym typeface="Roboto"/>
              </a:rPr>
              <a:t>Number of neighbors (K): Determines how many nearest neighbors are considered for regression.</a:t>
            </a:r>
            <a:endParaRPr sz="2400">
              <a:solidFill>
                <a:srgbClr val="374151"/>
              </a:solidFill>
              <a:highlight>
                <a:srgbClr val="F7F7F8"/>
              </a:highlight>
              <a:latin typeface="Roboto"/>
              <a:ea typeface="Roboto"/>
              <a:cs typeface="Roboto"/>
              <a:sym typeface="Roboto"/>
            </a:endParaRPr>
          </a:p>
          <a:p>
            <a:pPr indent="-381000" lvl="0" marL="457200" rtl="0" algn="l">
              <a:lnSpc>
                <a:spcPct val="115000"/>
              </a:lnSpc>
              <a:spcBef>
                <a:spcPts val="0"/>
              </a:spcBef>
              <a:spcAft>
                <a:spcPts val="0"/>
              </a:spcAft>
              <a:buClr>
                <a:srgbClr val="374151"/>
              </a:buClr>
              <a:buSzPts val="2400"/>
              <a:buFont typeface="Roboto"/>
              <a:buChar char="●"/>
            </a:pPr>
            <a:r>
              <a:rPr lang="en-US" sz="2400">
                <a:solidFill>
                  <a:srgbClr val="374151"/>
                </a:solidFill>
                <a:highlight>
                  <a:srgbClr val="F7F7F8"/>
                </a:highlight>
                <a:latin typeface="Roboto"/>
                <a:ea typeface="Roboto"/>
                <a:cs typeface="Roboto"/>
                <a:sym typeface="Roboto"/>
              </a:rPr>
              <a:t>Distance metric: Measures the similarity between data points (e.g.,</a:t>
            </a:r>
            <a:r>
              <a:rPr lang="en-US" sz="2400" u="sng">
                <a:solidFill>
                  <a:srgbClr val="374151"/>
                </a:solidFill>
                <a:highlight>
                  <a:srgbClr val="F7F7F8"/>
                </a:highlight>
                <a:latin typeface="Roboto"/>
                <a:ea typeface="Roboto"/>
                <a:cs typeface="Roboto"/>
                <a:sym typeface="Roboto"/>
              </a:rPr>
              <a:t>Euclidean</a:t>
            </a:r>
            <a:r>
              <a:rPr lang="en-US" sz="2400">
                <a:solidFill>
                  <a:srgbClr val="374151"/>
                </a:solidFill>
                <a:highlight>
                  <a:srgbClr val="F7F7F8"/>
                </a:highlight>
                <a:latin typeface="Roboto"/>
                <a:ea typeface="Roboto"/>
                <a:cs typeface="Roboto"/>
                <a:sym typeface="Roboto"/>
              </a:rPr>
              <a:t>, Manhattan, etc.)</a:t>
            </a:r>
            <a:endParaRPr sz="24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t/>
            </a:r>
            <a:endParaRPr sz="3000">
              <a:latin typeface="Georgia"/>
              <a:ea typeface="Georgia"/>
              <a:cs typeface="Georgia"/>
              <a:sym typeface="Georgia"/>
            </a:endParaRPr>
          </a:p>
        </p:txBody>
      </p:sp>
      <p:sp>
        <p:nvSpPr>
          <p:cNvPr id="271" name="Google Shape;271;g22ed28726ca_7_21"/>
          <p:cNvSpPr txBox="1"/>
          <p:nvPr/>
        </p:nvSpPr>
        <p:spPr>
          <a:xfrm>
            <a:off x="0" y="0"/>
            <a:ext cx="26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72" name="Google Shape;272;g22ed28726ca_7_21"/>
          <p:cNvPicPr preferRelativeResize="0"/>
          <p:nvPr/>
        </p:nvPicPr>
        <p:blipFill>
          <a:blip r:embed="rId3">
            <a:alphaModFix/>
          </a:blip>
          <a:stretch>
            <a:fillRect/>
          </a:stretch>
        </p:blipFill>
        <p:spPr>
          <a:xfrm>
            <a:off x="2185975" y="3668075"/>
            <a:ext cx="4772025" cy="1314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2ed28726ca_7_31"/>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g22ed28726ca_7_31"/>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K Nearest Neighbors Regression</a:t>
            </a:r>
            <a:endParaRPr/>
          </a:p>
        </p:txBody>
      </p:sp>
      <p:sp>
        <p:nvSpPr>
          <p:cNvPr id="279" name="Google Shape;279;g22ed28726ca_7_31"/>
          <p:cNvSpPr txBox="1"/>
          <p:nvPr>
            <p:ph idx="1" type="body"/>
          </p:nvPr>
        </p:nvSpPr>
        <p:spPr>
          <a:xfrm>
            <a:off x="234900" y="1213975"/>
            <a:ext cx="8674200" cy="4868400"/>
          </a:xfrm>
          <a:prstGeom prst="rect">
            <a:avLst/>
          </a:prstGeom>
          <a:noFill/>
          <a:ln>
            <a:noFill/>
          </a:ln>
        </p:spPr>
        <p:txBody>
          <a:bodyPr anchorCtr="0" anchor="t" bIns="45700" lIns="91425" spcFirstLastPara="1" rIns="91425" wrap="square" tIns="45700">
            <a:noAutofit/>
          </a:bodyPr>
          <a:lstStyle/>
          <a:p>
            <a:pPr indent="-374650" lvl="0" marL="457200" rtl="0" algn="l">
              <a:lnSpc>
                <a:spcPct val="115000"/>
              </a:lnSpc>
              <a:spcBef>
                <a:spcPts val="1500"/>
              </a:spcBef>
              <a:spcAft>
                <a:spcPts val="0"/>
              </a:spcAft>
              <a:buClr>
                <a:srgbClr val="374151"/>
              </a:buClr>
              <a:buSzPts val="2300"/>
              <a:buFont typeface="Roboto"/>
              <a:buChar char="●"/>
            </a:pPr>
            <a:r>
              <a:rPr lang="en-US" sz="2300">
                <a:solidFill>
                  <a:srgbClr val="374151"/>
                </a:solidFill>
                <a:highlight>
                  <a:srgbClr val="F7F7F8"/>
                </a:highlight>
                <a:latin typeface="Roboto"/>
                <a:ea typeface="Roboto"/>
                <a:cs typeface="Roboto"/>
                <a:sym typeface="Roboto"/>
              </a:rPr>
              <a:t>Advantages:</a:t>
            </a:r>
            <a:endParaRPr sz="2300">
              <a:solidFill>
                <a:srgbClr val="374151"/>
              </a:solidFill>
              <a:highlight>
                <a:srgbClr val="F7F7F8"/>
              </a:highlight>
              <a:latin typeface="Roboto"/>
              <a:ea typeface="Roboto"/>
              <a:cs typeface="Roboto"/>
              <a:sym typeface="Roboto"/>
            </a:endParaRPr>
          </a:p>
          <a:p>
            <a:pPr indent="-374650" lvl="1" marL="914400" rtl="0" algn="l">
              <a:lnSpc>
                <a:spcPct val="115000"/>
              </a:lnSpc>
              <a:spcBef>
                <a:spcPts val="0"/>
              </a:spcBef>
              <a:spcAft>
                <a:spcPts val="0"/>
              </a:spcAft>
              <a:buClr>
                <a:srgbClr val="374151"/>
              </a:buClr>
              <a:buSzPts val="2300"/>
              <a:buFont typeface="Roboto"/>
              <a:buChar char="●"/>
            </a:pPr>
            <a:r>
              <a:rPr lang="en-US" sz="2300">
                <a:solidFill>
                  <a:srgbClr val="374151"/>
                </a:solidFill>
                <a:highlight>
                  <a:srgbClr val="F7F7F8"/>
                </a:highlight>
                <a:latin typeface="Roboto"/>
                <a:ea typeface="Roboto"/>
                <a:cs typeface="Roboto"/>
                <a:sym typeface="Roboto"/>
              </a:rPr>
              <a:t>Simple and easy to understand</a:t>
            </a:r>
            <a:endParaRPr sz="2300">
              <a:solidFill>
                <a:srgbClr val="374151"/>
              </a:solidFill>
              <a:highlight>
                <a:srgbClr val="F7F7F8"/>
              </a:highlight>
              <a:latin typeface="Roboto"/>
              <a:ea typeface="Roboto"/>
              <a:cs typeface="Roboto"/>
              <a:sym typeface="Roboto"/>
            </a:endParaRPr>
          </a:p>
          <a:p>
            <a:pPr indent="-374650" lvl="1" marL="914400" rtl="0" algn="l">
              <a:lnSpc>
                <a:spcPct val="115000"/>
              </a:lnSpc>
              <a:spcBef>
                <a:spcPts val="0"/>
              </a:spcBef>
              <a:spcAft>
                <a:spcPts val="0"/>
              </a:spcAft>
              <a:buClr>
                <a:srgbClr val="374151"/>
              </a:buClr>
              <a:buSzPts val="2300"/>
              <a:buFont typeface="Roboto"/>
              <a:buChar char="●"/>
            </a:pPr>
            <a:r>
              <a:rPr lang="en-US" sz="2300">
                <a:solidFill>
                  <a:srgbClr val="374151"/>
                </a:solidFill>
                <a:highlight>
                  <a:srgbClr val="F7F7F8"/>
                </a:highlight>
                <a:latin typeface="Roboto"/>
                <a:ea typeface="Roboto"/>
                <a:cs typeface="Roboto"/>
                <a:sym typeface="Roboto"/>
              </a:rPr>
              <a:t>No assumptions about the underlying data distribution</a:t>
            </a:r>
            <a:endParaRPr sz="2300">
              <a:solidFill>
                <a:srgbClr val="374151"/>
              </a:solidFill>
              <a:highlight>
                <a:srgbClr val="F7F7F8"/>
              </a:highlight>
              <a:latin typeface="Roboto"/>
              <a:ea typeface="Roboto"/>
              <a:cs typeface="Roboto"/>
              <a:sym typeface="Roboto"/>
            </a:endParaRPr>
          </a:p>
          <a:p>
            <a:pPr indent="-374650" lvl="1" marL="914400" rtl="0" algn="l">
              <a:lnSpc>
                <a:spcPct val="115000"/>
              </a:lnSpc>
              <a:spcBef>
                <a:spcPts val="0"/>
              </a:spcBef>
              <a:spcAft>
                <a:spcPts val="0"/>
              </a:spcAft>
              <a:buClr>
                <a:srgbClr val="374151"/>
              </a:buClr>
              <a:buSzPts val="2300"/>
              <a:buFont typeface="Roboto"/>
              <a:buChar char="●"/>
            </a:pPr>
            <a:r>
              <a:rPr lang="en-US" sz="2300">
                <a:solidFill>
                  <a:srgbClr val="374151"/>
                </a:solidFill>
                <a:highlight>
                  <a:srgbClr val="F7F7F8"/>
                </a:highlight>
                <a:latin typeface="Roboto"/>
                <a:ea typeface="Roboto"/>
                <a:cs typeface="Roboto"/>
                <a:sym typeface="Roboto"/>
              </a:rPr>
              <a:t>Effective for smaller datasets</a:t>
            </a:r>
            <a:endParaRPr sz="2300">
              <a:solidFill>
                <a:srgbClr val="374151"/>
              </a:solidFill>
              <a:highlight>
                <a:srgbClr val="F7F7F8"/>
              </a:highlight>
              <a:latin typeface="Roboto"/>
              <a:ea typeface="Roboto"/>
              <a:cs typeface="Roboto"/>
              <a:sym typeface="Roboto"/>
            </a:endParaRPr>
          </a:p>
          <a:p>
            <a:pPr indent="-374650" lvl="0" marL="457200" rtl="0" algn="l">
              <a:lnSpc>
                <a:spcPct val="115000"/>
              </a:lnSpc>
              <a:spcBef>
                <a:spcPts val="0"/>
              </a:spcBef>
              <a:spcAft>
                <a:spcPts val="0"/>
              </a:spcAft>
              <a:buClr>
                <a:srgbClr val="374151"/>
              </a:buClr>
              <a:buSzPts val="2300"/>
              <a:buFont typeface="Roboto"/>
              <a:buChar char="●"/>
            </a:pPr>
            <a:r>
              <a:rPr lang="en-US" sz="2300">
                <a:solidFill>
                  <a:srgbClr val="374151"/>
                </a:solidFill>
                <a:highlight>
                  <a:srgbClr val="F7F7F8"/>
                </a:highlight>
                <a:latin typeface="Roboto"/>
                <a:ea typeface="Roboto"/>
                <a:cs typeface="Roboto"/>
                <a:sym typeface="Roboto"/>
              </a:rPr>
              <a:t>Limitations:</a:t>
            </a:r>
            <a:endParaRPr sz="2300">
              <a:solidFill>
                <a:srgbClr val="374151"/>
              </a:solidFill>
              <a:highlight>
                <a:srgbClr val="F7F7F8"/>
              </a:highlight>
              <a:latin typeface="Roboto"/>
              <a:ea typeface="Roboto"/>
              <a:cs typeface="Roboto"/>
              <a:sym typeface="Roboto"/>
            </a:endParaRPr>
          </a:p>
          <a:p>
            <a:pPr indent="-374650" lvl="1" marL="914400" rtl="0" algn="l">
              <a:lnSpc>
                <a:spcPct val="115000"/>
              </a:lnSpc>
              <a:spcBef>
                <a:spcPts val="0"/>
              </a:spcBef>
              <a:spcAft>
                <a:spcPts val="0"/>
              </a:spcAft>
              <a:buClr>
                <a:srgbClr val="374151"/>
              </a:buClr>
              <a:buSzPts val="2300"/>
              <a:buFont typeface="Roboto"/>
              <a:buChar char="●"/>
            </a:pPr>
            <a:r>
              <a:rPr lang="en-US" sz="2300">
                <a:solidFill>
                  <a:srgbClr val="374151"/>
                </a:solidFill>
                <a:highlight>
                  <a:srgbClr val="F7F7F8"/>
                </a:highlight>
                <a:latin typeface="Roboto"/>
                <a:ea typeface="Roboto"/>
                <a:cs typeface="Roboto"/>
                <a:sym typeface="Roboto"/>
              </a:rPr>
              <a:t>Computationally expensive for large datasets</a:t>
            </a:r>
            <a:endParaRPr sz="2300">
              <a:solidFill>
                <a:srgbClr val="374151"/>
              </a:solidFill>
              <a:highlight>
                <a:srgbClr val="F7F7F8"/>
              </a:highlight>
              <a:latin typeface="Roboto"/>
              <a:ea typeface="Roboto"/>
              <a:cs typeface="Roboto"/>
              <a:sym typeface="Roboto"/>
            </a:endParaRPr>
          </a:p>
          <a:p>
            <a:pPr indent="-374650" lvl="1" marL="914400" rtl="0" algn="l">
              <a:lnSpc>
                <a:spcPct val="115000"/>
              </a:lnSpc>
              <a:spcBef>
                <a:spcPts val="0"/>
              </a:spcBef>
              <a:spcAft>
                <a:spcPts val="0"/>
              </a:spcAft>
              <a:buClr>
                <a:srgbClr val="374151"/>
              </a:buClr>
              <a:buSzPts val="2300"/>
              <a:buFont typeface="Roboto"/>
              <a:buChar char="●"/>
            </a:pPr>
            <a:r>
              <a:rPr lang="en-US" sz="2300">
                <a:solidFill>
                  <a:srgbClr val="374151"/>
                </a:solidFill>
                <a:highlight>
                  <a:srgbClr val="F7F7F8"/>
                </a:highlight>
                <a:latin typeface="Roboto"/>
                <a:ea typeface="Roboto"/>
                <a:cs typeface="Roboto"/>
                <a:sym typeface="Roboto"/>
              </a:rPr>
              <a:t>Requires proper selection of K value,similarity measure.</a:t>
            </a:r>
            <a:endParaRPr sz="2300">
              <a:solidFill>
                <a:srgbClr val="374151"/>
              </a:solidFill>
              <a:highlight>
                <a:srgbClr val="F7F7F8"/>
              </a:highlight>
              <a:latin typeface="Roboto"/>
              <a:ea typeface="Roboto"/>
              <a:cs typeface="Roboto"/>
              <a:sym typeface="Roboto"/>
            </a:endParaRPr>
          </a:p>
          <a:p>
            <a:pPr indent="-374650" lvl="1" marL="914400" rtl="0" algn="l">
              <a:lnSpc>
                <a:spcPct val="115000"/>
              </a:lnSpc>
              <a:spcBef>
                <a:spcPts val="0"/>
              </a:spcBef>
              <a:spcAft>
                <a:spcPts val="0"/>
              </a:spcAft>
              <a:buClr>
                <a:srgbClr val="374151"/>
              </a:buClr>
              <a:buSzPts val="2300"/>
              <a:buFont typeface="Roboto"/>
              <a:buChar char="●"/>
            </a:pPr>
            <a:r>
              <a:rPr lang="en-US" sz="2300">
                <a:solidFill>
                  <a:srgbClr val="374151"/>
                </a:solidFill>
                <a:highlight>
                  <a:srgbClr val="F7F7F8"/>
                </a:highlight>
                <a:latin typeface="Roboto"/>
                <a:ea typeface="Roboto"/>
                <a:cs typeface="Roboto"/>
                <a:sym typeface="Roboto"/>
              </a:rPr>
              <a:t>Not suitable for high-dimensional data</a:t>
            </a:r>
            <a:endParaRPr sz="23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t/>
            </a:r>
            <a:endParaRPr sz="2200">
              <a:solidFill>
                <a:srgbClr val="374151"/>
              </a:solidFill>
              <a:highlight>
                <a:srgbClr val="F7F7F8"/>
              </a:highlight>
              <a:latin typeface="Roboto"/>
              <a:ea typeface="Roboto"/>
              <a:cs typeface="Roboto"/>
              <a:sym typeface="Roboto"/>
            </a:endParaRPr>
          </a:p>
        </p:txBody>
      </p:sp>
      <p:sp>
        <p:nvSpPr>
          <p:cNvPr id="280" name="Google Shape;280;g22ed28726ca_7_31"/>
          <p:cNvSpPr txBox="1"/>
          <p:nvPr/>
        </p:nvSpPr>
        <p:spPr>
          <a:xfrm>
            <a:off x="0" y="0"/>
            <a:ext cx="262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2ed28726ca_0_44"/>
          <p:cNvSpPr txBox="1"/>
          <p:nvPr>
            <p:ph idx="1" type="body"/>
          </p:nvPr>
        </p:nvSpPr>
        <p:spPr>
          <a:xfrm>
            <a:off x="4596000" y="2838325"/>
            <a:ext cx="2404800" cy="8763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b="1" lang="en-US" sz="4800"/>
              <a:t>Results</a:t>
            </a:r>
            <a:endParaRPr b="1" sz="4800"/>
          </a:p>
        </p:txBody>
      </p:sp>
      <p:sp>
        <p:nvSpPr>
          <p:cNvPr id="286" name="Google Shape;286;g22ed28726ca_0_44"/>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9"/>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Results</a:t>
            </a:r>
            <a:endParaRPr/>
          </a:p>
        </p:txBody>
      </p:sp>
      <p:sp>
        <p:nvSpPr>
          <p:cNvPr id="292" name="Google Shape;292;p9"/>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93" name="Google Shape;293;p9"/>
          <p:cNvGraphicFramePr/>
          <p:nvPr/>
        </p:nvGraphicFramePr>
        <p:xfrm>
          <a:off x="885225" y="1387700"/>
          <a:ext cx="3000000" cy="3000000"/>
        </p:xfrm>
        <a:graphic>
          <a:graphicData uri="http://schemas.openxmlformats.org/drawingml/2006/table">
            <a:tbl>
              <a:tblPr>
                <a:noFill/>
                <a:tableStyleId>{0FDBEDCB-954F-4105-BA51-4C99E521A2A7}</a:tableStyleId>
              </a:tblPr>
              <a:tblGrid>
                <a:gridCol w="1226600"/>
                <a:gridCol w="1607600"/>
                <a:gridCol w="1402425"/>
                <a:gridCol w="1622025"/>
                <a:gridCol w="1622025"/>
              </a:tblGrid>
              <a:tr h="593550">
                <a:tc rowSpan="2">
                  <a:txBody>
                    <a:bodyPr/>
                    <a:lstStyle/>
                    <a:p>
                      <a:pPr indent="0" lvl="0" marL="0" rtl="0" algn="l">
                        <a:spcBef>
                          <a:spcPts val="0"/>
                        </a:spcBef>
                        <a:spcAft>
                          <a:spcPts val="0"/>
                        </a:spcAft>
                        <a:buNone/>
                      </a:pPr>
                      <a:r>
                        <a:rPr lang="en-US"/>
                        <a:t>Models</a:t>
                      </a:r>
                      <a:endParaRPr/>
                    </a:p>
                  </a:txBody>
                  <a:tcPr marT="91425" marB="91425" marR="91425" marL="91425"/>
                </a:tc>
                <a:tc gridSpan="2">
                  <a:txBody>
                    <a:bodyPr/>
                    <a:lstStyle/>
                    <a:p>
                      <a:pPr indent="0" lvl="0" marL="0" rtl="0" algn="l">
                        <a:spcBef>
                          <a:spcPts val="0"/>
                        </a:spcBef>
                        <a:spcAft>
                          <a:spcPts val="0"/>
                        </a:spcAft>
                        <a:buNone/>
                      </a:pPr>
                      <a:r>
                        <a:rPr lang="en-US"/>
                        <a:t>Training set</a:t>
                      </a:r>
                      <a:endParaRPr/>
                    </a:p>
                  </a:txBody>
                  <a:tcPr marT="91425" marB="91425" marR="91425" marL="91425"/>
                </a:tc>
                <a:tc hMerge="1"/>
                <a:tc gridSpan="2">
                  <a:txBody>
                    <a:bodyPr/>
                    <a:lstStyle/>
                    <a:p>
                      <a:pPr indent="0" lvl="0" marL="0" rtl="0" algn="l">
                        <a:spcBef>
                          <a:spcPts val="0"/>
                        </a:spcBef>
                        <a:spcAft>
                          <a:spcPts val="0"/>
                        </a:spcAft>
                        <a:buNone/>
                      </a:pPr>
                      <a:r>
                        <a:rPr lang="en-US"/>
                        <a:t>Test set</a:t>
                      </a:r>
                      <a:endParaRPr/>
                    </a:p>
                  </a:txBody>
                  <a:tcPr marT="91425" marB="91425" marR="91425" marL="91425"/>
                </a:tc>
                <a:tc hMerge="1"/>
              </a:tr>
              <a:tr h="593550">
                <a:tc vMerge="1"/>
                <a:tc>
                  <a:txBody>
                    <a:bodyPr/>
                    <a:lstStyle/>
                    <a:p>
                      <a:pPr indent="0" lvl="0" marL="0" rtl="0" algn="l">
                        <a:spcBef>
                          <a:spcPts val="0"/>
                        </a:spcBef>
                        <a:spcAft>
                          <a:spcPts val="0"/>
                        </a:spcAft>
                        <a:buNone/>
                      </a:pPr>
                      <a:r>
                        <a:rPr lang="en-US"/>
                        <a:t>MSE</a:t>
                      </a:r>
                      <a:endParaRPr/>
                    </a:p>
                  </a:txBody>
                  <a:tcPr marT="91425" marB="91425" marR="91425" marL="91425"/>
                </a:tc>
                <a:tc>
                  <a:txBody>
                    <a:bodyPr/>
                    <a:lstStyle/>
                    <a:p>
                      <a:pPr indent="0" lvl="0" marL="0" rtl="0" algn="l">
                        <a:spcBef>
                          <a:spcPts val="0"/>
                        </a:spcBef>
                        <a:spcAft>
                          <a:spcPts val="0"/>
                        </a:spcAft>
                        <a:buNone/>
                      </a:pPr>
                      <a:r>
                        <a:rPr lang="en-US"/>
                        <a:t>R2</a:t>
                      </a:r>
                      <a:endParaRPr/>
                    </a:p>
                  </a:txBody>
                  <a:tcPr marT="91425" marB="91425" marR="91425" marL="91425"/>
                </a:tc>
                <a:tc>
                  <a:txBody>
                    <a:bodyPr/>
                    <a:lstStyle/>
                    <a:p>
                      <a:pPr indent="0" lvl="0" marL="0" rtl="0" algn="l">
                        <a:spcBef>
                          <a:spcPts val="0"/>
                        </a:spcBef>
                        <a:spcAft>
                          <a:spcPts val="0"/>
                        </a:spcAft>
                        <a:buNone/>
                      </a:pPr>
                      <a:r>
                        <a:rPr lang="en-US"/>
                        <a:t>MSE</a:t>
                      </a:r>
                      <a:endParaRPr/>
                    </a:p>
                  </a:txBody>
                  <a:tcPr marT="91425" marB="91425" marR="91425" marL="91425"/>
                </a:tc>
                <a:tc>
                  <a:txBody>
                    <a:bodyPr/>
                    <a:lstStyle/>
                    <a:p>
                      <a:pPr indent="0" lvl="0" marL="0" rtl="0" algn="l">
                        <a:spcBef>
                          <a:spcPts val="0"/>
                        </a:spcBef>
                        <a:spcAft>
                          <a:spcPts val="0"/>
                        </a:spcAft>
                        <a:buNone/>
                      </a:pPr>
                      <a:r>
                        <a:rPr lang="en-US"/>
                        <a:t>R2</a:t>
                      </a:r>
                      <a:endParaRPr/>
                    </a:p>
                  </a:txBody>
                  <a:tcPr marT="91425" marB="91425" marR="91425" marL="91425"/>
                </a:tc>
              </a:tr>
              <a:tr h="913200">
                <a:tc>
                  <a:txBody>
                    <a:bodyPr/>
                    <a:lstStyle/>
                    <a:p>
                      <a:pPr indent="0" lvl="0" marL="0" rtl="0" algn="l">
                        <a:spcBef>
                          <a:spcPts val="0"/>
                        </a:spcBef>
                        <a:spcAft>
                          <a:spcPts val="0"/>
                        </a:spcAft>
                        <a:buNone/>
                      </a:pPr>
                      <a:r>
                        <a:rPr lang="en-US"/>
                        <a:t>Linear Regression</a:t>
                      </a:r>
                      <a:endParaRPr/>
                    </a:p>
                  </a:txBody>
                  <a:tcPr marT="91425" marB="91425" marR="91425" marL="91425"/>
                </a:tc>
                <a:tc>
                  <a:txBody>
                    <a:bodyPr/>
                    <a:lstStyle/>
                    <a:p>
                      <a:pPr indent="0" lvl="0" marL="0" rtl="0" algn="l">
                        <a:spcBef>
                          <a:spcPts val="0"/>
                        </a:spcBef>
                        <a:spcAft>
                          <a:spcPts val="0"/>
                        </a:spcAft>
                        <a:buNone/>
                      </a:pPr>
                      <a:r>
                        <a:rPr lang="en-US"/>
                        <a:t>0.001</a:t>
                      </a:r>
                      <a:endParaRPr/>
                    </a:p>
                  </a:txBody>
                  <a:tcPr marT="91425" marB="91425" marR="91425" marL="91425"/>
                </a:tc>
                <a:tc>
                  <a:txBody>
                    <a:bodyPr/>
                    <a:lstStyle/>
                    <a:p>
                      <a:pPr indent="0" lvl="0" marL="0" rtl="0" algn="l">
                        <a:spcBef>
                          <a:spcPts val="0"/>
                        </a:spcBef>
                        <a:spcAft>
                          <a:spcPts val="0"/>
                        </a:spcAft>
                        <a:buNone/>
                      </a:pPr>
                      <a:r>
                        <a:rPr lang="en-US"/>
                        <a:t>0.7316</a:t>
                      </a:r>
                      <a:endParaRPr/>
                    </a:p>
                  </a:txBody>
                  <a:tcPr marT="91425" marB="91425" marR="91425" marL="91425"/>
                </a:tc>
                <a:tc>
                  <a:txBody>
                    <a:bodyPr/>
                    <a:lstStyle/>
                    <a:p>
                      <a:pPr indent="0" lvl="0" marL="0" rtl="0" algn="l">
                        <a:spcBef>
                          <a:spcPts val="0"/>
                        </a:spcBef>
                        <a:spcAft>
                          <a:spcPts val="0"/>
                        </a:spcAft>
                        <a:buNone/>
                      </a:pPr>
                      <a:r>
                        <a:rPr lang="en-US"/>
                        <a:t>0.003</a:t>
                      </a:r>
                      <a:endParaRPr/>
                    </a:p>
                  </a:txBody>
                  <a:tcPr marT="91425" marB="91425" marR="91425" marL="91425"/>
                </a:tc>
                <a:tc>
                  <a:txBody>
                    <a:bodyPr/>
                    <a:lstStyle/>
                    <a:p>
                      <a:pPr indent="0" lvl="0" marL="0" rtl="0" algn="l">
                        <a:spcBef>
                          <a:spcPts val="0"/>
                        </a:spcBef>
                        <a:spcAft>
                          <a:spcPts val="0"/>
                        </a:spcAft>
                        <a:buNone/>
                      </a:pPr>
                      <a:r>
                        <a:rPr lang="en-US"/>
                        <a:t>0.7787</a:t>
                      </a:r>
                      <a:endParaRPr/>
                    </a:p>
                  </a:txBody>
                  <a:tcPr marT="91425" marB="91425" marR="91425" marL="91425"/>
                </a:tc>
              </a:tr>
              <a:tr h="913200">
                <a:tc>
                  <a:txBody>
                    <a:bodyPr/>
                    <a:lstStyle/>
                    <a:p>
                      <a:pPr indent="0" lvl="0" marL="0" rtl="0" algn="l">
                        <a:spcBef>
                          <a:spcPts val="0"/>
                        </a:spcBef>
                        <a:spcAft>
                          <a:spcPts val="0"/>
                        </a:spcAft>
                        <a:buNone/>
                      </a:pPr>
                      <a:r>
                        <a:rPr lang="en-US"/>
                        <a:t>Random Forest</a:t>
                      </a:r>
                      <a:endParaRPr/>
                    </a:p>
                  </a:txBody>
                  <a:tcPr marT="91425" marB="91425" marR="91425" marL="91425"/>
                </a:tc>
                <a:tc>
                  <a:txBody>
                    <a:bodyPr/>
                    <a:lstStyle/>
                    <a:p>
                      <a:pPr indent="0" lvl="0" marL="0" rtl="0" algn="l">
                        <a:spcBef>
                          <a:spcPts val="0"/>
                        </a:spcBef>
                        <a:spcAft>
                          <a:spcPts val="0"/>
                        </a:spcAft>
                        <a:buNone/>
                      </a:pPr>
                      <a:r>
                        <a:rPr lang="en-US"/>
                        <a:t>0.099</a:t>
                      </a:r>
                      <a:endParaRPr/>
                    </a:p>
                  </a:txBody>
                  <a:tcPr marT="91425" marB="91425" marR="91425" marL="91425"/>
                </a:tc>
                <a:tc>
                  <a:txBody>
                    <a:bodyPr/>
                    <a:lstStyle/>
                    <a:p>
                      <a:pPr indent="0" lvl="0" marL="0" rtl="0" algn="l">
                        <a:spcBef>
                          <a:spcPts val="0"/>
                        </a:spcBef>
                        <a:spcAft>
                          <a:spcPts val="0"/>
                        </a:spcAft>
                        <a:buNone/>
                      </a:pPr>
                      <a:r>
                        <a:rPr lang="en-US"/>
                        <a:t>0.8763</a:t>
                      </a:r>
                      <a:endParaRPr/>
                    </a:p>
                  </a:txBody>
                  <a:tcPr marT="91425" marB="91425" marR="91425" marL="91425"/>
                </a:tc>
                <a:tc>
                  <a:txBody>
                    <a:bodyPr/>
                    <a:lstStyle/>
                    <a:p>
                      <a:pPr indent="0" lvl="0" marL="0" rtl="0" algn="l">
                        <a:spcBef>
                          <a:spcPts val="0"/>
                        </a:spcBef>
                        <a:spcAft>
                          <a:spcPts val="0"/>
                        </a:spcAft>
                        <a:buNone/>
                      </a:pPr>
                      <a:r>
                        <a:rPr lang="en-US"/>
                        <a:t>1.6277</a:t>
                      </a:r>
                      <a:endParaRPr/>
                    </a:p>
                  </a:txBody>
                  <a:tcPr marT="91425" marB="91425" marR="91425" marL="91425"/>
                </a:tc>
                <a:tc>
                  <a:txBody>
                    <a:bodyPr/>
                    <a:lstStyle/>
                    <a:p>
                      <a:pPr indent="0" lvl="0" marL="0" rtl="0" algn="l">
                        <a:spcBef>
                          <a:spcPts val="0"/>
                        </a:spcBef>
                        <a:spcAft>
                          <a:spcPts val="0"/>
                        </a:spcAft>
                        <a:buNone/>
                      </a:pPr>
                      <a:r>
                        <a:rPr lang="en-US"/>
                        <a:t>0.7155</a:t>
                      </a:r>
                      <a:endParaRPr/>
                    </a:p>
                  </a:txBody>
                  <a:tcPr marT="91425" marB="91425" marR="91425" marL="91425"/>
                </a:tc>
              </a:tr>
              <a:tr h="593550">
                <a:tc>
                  <a:txBody>
                    <a:bodyPr/>
                    <a:lstStyle/>
                    <a:p>
                      <a:pPr indent="0" lvl="0" marL="0" rtl="0" algn="l">
                        <a:spcBef>
                          <a:spcPts val="0"/>
                        </a:spcBef>
                        <a:spcAft>
                          <a:spcPts val="0"/>
                        </a:spcAft>
                        <a:buNone/>
                      </a:pPr>
                      <a:r>
                        <a:rPr lang="en-US"/>
                        <a:t>LSTM</a:t>
                      </a:r>
                      <a:endParaRPr/>
                    </a:p>
                  </a:txBody>
                  <a:tcPr marT="91425" marB="91425" marR="91425" marL="91425"/>
                </a:tc>
                <a:tc>
                  <a:txBody>
                    <a:bodyPr/>
                    <a:lstStyle/>
                    <a:p>
                      <a:pPr indent="0" lvl="0" marL="0" rtl="0" algn="l">
                        <a:spcBef>
                          <a:spcPts val="0"/>
                        </a:spcBef>
                        <a:spcAft>
                          <a:spcPts val="0"/>
                        </a:spcAft>
                        <a:buNone/>
                      </a:pPr>
                      <a:r>
                        <a:rPr lang="en-US"/>
                        <a:t>0.1311</a:t>
                      </a:r>
                      <a:endParaRPr/>
                    </a:p>
                  </a:txBody>
                  <a:tcPr marT="91425" marB="91425" marR="91425" marL="91425"/>
                </a:tc>
                <a:tc>
                  <a:txBody>
                    <a:bodyPr/>
                    <a:lstStyle/>
                    <a:p>
                      <a:pPr indent="0" lvl="0" marL="0" rtl="0" algn="l">
                        <a:spcBef>
                          <a:spcPts val="0"/>
                        </a:spcBef>
                        <a:spcAft>
                          <a:spcPts val="0"/>
                        </a:spcAft>
                        <a:buNone/>
                      </a:pPr>
                      <a:r>
                        <a:rPr lang="en-US"/>
                        <a:t>0.7732</a:t>
                      </a:r>
                      <a:endParaRPr/>
                    </a:p>
                  </a:txBody>
                  <a:tcPr marT="91425" marB="91425" marR="91425" marL="91425"/>
                </a:tc>
                <a:tc>
                  <a:txBody>
                    <a:bodyPr/>
                    <a:lstStyle/>
                    <a:p>
                      <a:pPr indent="0" lvl="0" marL="0" rtl="0" algn="l">
                        <a:spcBef>
                          <a:spcPts val="0"/>
                        </a:spcBef>
                        <a:spcAft>
                          <a:spcPts val="0"/>
                        </a:spcAft>
                        <a:buNone/>
                      </a:pPr>
                      <a:r>
                        <a:rPr lang="en-US"/>
                        <a:t>0.148</a:t>
                      </a:r>
                      <a:endParaRPr/>
                    </a:p>
                  </a:txBody>
                  <a:tcPr marT="91425" marB="91425" marR="91425" marL="91425"/>
                </a:tc>
                <a:tc>
                  <a:txBody>
                    <a:bodyPr/>
                    <a:lstStyle/>
                    <a:p>
                      <a:pPr indent="0" lvl="0" marL="0" rtl="0" algn="l">
                        <a:spcBef>
                          <a:spcPts val="0"/>
                        </a:spcBef>
                        <a:spcAft>
                          <a:spcPts val="0"/>
                        </a:spcAft>
                        <a:buNone/>
                      </a:pPr>
                      <a:r>
                        <a:rPr lang="en-US"/>
                        <a:t>0.7179</a:t>
                      </a:r>
                      <a:endParaRPr/>
                    </a:p>
                  </a:txBody>
                  <a:tcPr marT="91425" marB="91425" marR="91425" marL="91425"/>
                </a:tc>
              </a:tr>
              <a:tr h="593550">
                <a:tc>
                  <a:txBody>
                    <a:bodyPr/>
                    <a:lstStyle/>
                    <a:p>
                      <a:pPr indent="0" lvl="0" marL="0" rtl="0" algn="l">
                        <a:spcBef>
                          <a:spcPts val="0"/>
                        </a:spcBef>
                        <a:spcAft>
                          <a:spcPts val="0"/>
                        </a:spcAft>
                        <a:buNone/>
                      </a:pPr>
                      <a:r>
                        <a:rPr lang="en-US"/>
                        <a:t>KNN</a:t>
                      </a:r>
                      <a:endParaRPr/>
                    </a:p>
                  </a:txBody>
                  <a:tcPr marT="91425" marB="91425" marR="91425" marL="91425"/>
                </a:tc>
                <a:tc>
                  <a:txBody>
                    <a:bodyPr/>
                    <a:lstStyle/>
                    <a:p>
                      <a:pPr indent="0" lvl="0" marL="0" rtl="0" algn="l">
                        <a:spcBef>
                          <a:spcPts val="0"/>
                        </a:spcBef>
                        <a:spcAft>
                          <a:spcPts val="0"/>
                        </a:spcAft>
                        <a:buNone/>
                      </a:pPr>
                      <a:r>
                        <a:rPr lang="en-US"/>
                        <a:t>0.0007</a:t>
                      </a:r>
                      <a:endParaRPr/>
                    </a:p>
                  </a:txBody>
                  <a:tcPr marT="91425" marB="91425" marR="91425" marL="91425"/>
                </a:tc>
                <a:tc>
                  <a:txBody>
                    <a:bodyPr/>
                    <a:lstStyle/>
                    <a:p>
                      <a:pPr indent="0" lvl="0" marL="0" rtl="0" algn="l">
                        <a:spcBef>
                          <a:spcPts val="0"/>
                        </a:spcBef>
                        <a:spcAft>
                          <a:spcPts val="0"/>
                        </a:spcAft>
                        <a:buNone/>
                      </a:pPr>
                      <a:r>
                        <a:rPr lang="en-US"/>
                        <a:t>0.7924</a:t>
                      </a:r>
                      <a:endParaRPr/>
                    </a:p>
                  </a:txBody>
                  <a:tcPr marT="91425" marB="91425" marR="91425" marL="91425"/>
                </a:tc>
                <a:tc>
                  <a:txBody>
                    <a:bodyPr/>
                    <a:lstStyle/>
                    <a:p>
                      <a:pPr indent="0" lvl="0" marL="0" rtl="0" algn="l">
                        <a:spcBef>
                          <a:spcPts val="0"/>
                        </a:spcBef>
                        <a:spcAft>
                          <a:spcPts val="0"/>
                        </a:spcAft>
                        <a:buNone/>
                      </a:pPr>
                      <a:r>
                        <a:rPr lang="en-US"/>
                        <a:t>0.003</a:t>
                      </a:r>
                      <a:endParaRPr/>
                    </a:p>
                  </a:txBody>
                  <a:tcPr marT="91425" marB="91425" marR="91425" marL="91425"/>
                </a:tc>
                <a:tc>
                  <a:txBody>
                    <a:bodyPr/>
                    <a:lstStyle/>
                    <a:p>
                      <a:pPr indent="0" lvl="0" marL="0" rtl="0" algn="l">
                        <a:spcBef>
                          <a:spcPts val="0"/>
                        </a:spcBef>
                        <a:spcAft>
                          <a:spcPts val="0"/>
                        </a:spcAft>
                        <a:buNone/>
                      </a:pPr>
                      <a:r>
                        <a:rPr lang="en-US"/>
                        <a:t>0.727</a:t>
                      </a:r>
                      <a:endParaRPr/>
                    </a:p>
                  </a:txBody>
                  <a:tcPr marT="91425" marB="91425" marR="91425" marL="91425"/>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2ed28726ca_8_141"/>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a:t>
            </a:r>
            <a:endParaRPr/>
          </a:p>
        </p:txBody>
      </p:sp>
      <p:sp>
        <p:nvSpPr>
          <p:cNvPr id="300" name="Google Shape;300;g22ed28726ca_8_141"/>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1" name="Google Shape;301;g22ed28726ca_8_141"/>
          <p:cNvPicPr preferRelativeResize="0"/>
          <p:nvPr/>
        </p:nvPicPr>
        <p:blipFill>
          <a:blip r:embed="rId3">
            <a:alphaModFix/>
          </a:blip>
          <a:stretch>
            <a:fillRect/>
          </a:stretch>
        </p:blipFill>
        <p:spPr>
          <a:xfrm>
            <a:off x="284875" y="910050"/>
            <a:ext cx="4287124" cy="3277454"/>
          </a:xfrm>
          <a:prstGeom prst="rect">
            <a:avLst/>
          </a:prstGeom>
          <a:noFill/>
          <a:ln>
            <a:noFill/>
          </a:ln>
        </p:spPr>
      </p:pic>
      <p:sp>
        <p:nvSpPr>
          <p:cNvPr id="302" name="Google Shape;302;g22ed28726ca_8_141"/>
          <p:cNvSpPr txBox="1"/>
          <p:nvPr/>
        </p:nvSpPr>
        <p:spPr>
          <a:xfrm>
            <a:off x="1041021" y="4187504"/>
            <a:ext cx="31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Linear Regression model</a:t>
            </a:r>
            <a:endParaRPr b="1"/>
          </a:p>
        </p:txBody>
      </p:sp>
      <p:pic>
        <p:nvPicPr>
          <p:cNvPr id="303" name="Google Shape;303;g22ed28726ca_8_141"/>
          <p:cNvPicPr preferRelativeResize="0"/>
          <p:nvPr/>
        </p:nvPicPr>
        <p:blipFill>
          <a:blip r:embed="rId4">
            <a:alphaModFix/>
          </a:blip>
          <a:stretch>
            <a:fillRect/>
          </a:stretch>
        </p:blipFill>
        <p:spPr>
          <a:xfrm>
            <a:off x="5031250" y="1050225"/>
            <a:ext cx="3939251" cy="2640641"/>
          </a:xfrm>
          <a:prstGeom prst="rect">
            <a:avLst/>
          </a:prstGeom>
          <a:noFill/>
          <a:ln>
            <a:noFill/>
          </a:ln>
        </p:spPr>
      </p:pic>
      <p:sp>
        <p:nvSpPr>
          <p:cNvPr id="304" name="Google Shape;304;g22ed28726ca_8_141"/>
          <p:cNvSpPr txBox="1"/>
          <p:nvPr/>
        </p:nvSpPr>
        <p:spPr>
          <a:xfrm>
            <a:off x="5538678" y="4246375"/>
            <a:ext cx="253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Random Forest </a:t>
            </a:r>
            <a:r>
              <a:rPr b="1" lang="en-US"/>
              <a:t>Regression</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2ed28726ca_9_7"/>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a:t>
            </a:r>
            <a:endParaRPr/>
          </a:p>
        </p:txBody>
      </p:sp>
      <p:sp>
        <p:nvSpPr>
          <p:cNvPr id="311" name="Google Shape;311;g22ed28726ca_9_7"/>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12" name="Google Shape;312;g22ed28726ca_9_7"/>
          <p:cNvSpPr txBox="1"/>
          <p:nvPr/>
        </p:nvSpPr>
        <p:spPr>
          <a:xfrm>
            <a:off x="701371" y="4644379"/>
            <a:ext cx="3108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t>KNN model</a:t>
            </a:r>
            <a:endParaRPr b="1"/>
          </a:p>
        </p:txBody>
      </p:sp>
      <p:sp>
        <p:nvSpPr>
          <p:cNvPr id="313" name="Google Shape;313;g22ed28726ca_9_7"/>
          <p:cNvSpPr txBox="1"/>
          <p:nvPr/>
        </p:nvSpPr>
        <p:spPr>
          <a:xfrm>
            <a:off x="5569287" y="4644367"/>
            <a:ext cx="328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LSTM model</a:t>
            </a:r>
            <a:endParaRPr b="1"/>
          </a:p>
        </p:txBody>
      </p:sp>
      <p:pic>
        <p:nvPicPr>
          <p:cNvPr id="314" name="Google Shape;314;g22ed28726ca_9_7"/>
          <p:cNvPicPr preferRelativeResize="0"/>
          <p:nvPr/>
        </p:nvPicPr>
        <p:blipFill>
          <a:blip r:embed="rId3">
            <a:alphaModFix/>
          </a:blip>
          <a:stretch>
            <a:fillRect/>
          </a:stretch>
        </p:blipFill>
        <p:spPr>
          <a:xfrm>
            <a:off x="4490350" y="1713546"/>
            <a:ext cx="4059674" cy="2825575"/>
          </a:xfrm>
          <a:prstGeom prst="rect">
            <a:avLst/>
          </a:prstGeom>
          <a:noFill/>
          <a:ln>
            <a:noFill/>
          </a:ln>
        </p:spPr>
      </p:pic>
      <p:pic>
        <p:nvPicPr>
          <p:cNvPr id="315" name="Google Shape;315;g22ed28726ca_9_7"/>
          <p:cNvPicPr preferRelativeResize="0"/>
          <p:nvPr/>
        </p:nvPicPr>
        <p:blipFill>
          <a:blip r:embed="rId4">
            <a:alphaModFix/>
          </a:blip>
          <a:stretch>
            <a:fillRect/>
          </a:stretch>
        </p:blipFill>
        <p:spPr>
          <a:xfrm>
            <a:off x="162600" y="1451888"/>
            <a:ext cx="4185550" cy="323332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2ed28726ca_8_104"/>
          <p:cNvSpPr txBox="1"/>
          <p:nvPr>
            <p:ph idx="1" type="body"/>
          </p:nvPr>
        </p:nvSpPr>
        <p:spPr>
          <a:xfrm>
            <a:off x="4596000" y="2838325"/>
            <a:ext cx="4060800" cy="23751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b="1" lang="en-US" sz="4800"/>
              <a:t>Conclusion &amp; Future work</a:t>
            </a:r>
            <a:endParaRPr b="1" sz="4800"/>
          </a:p>
        </p:txBody>
      </p:sp>
      <p:sp>
        <p:nvSpPr>
          <p:cNvPr id="321" name="Google Shape;321;g22ed28726ca_8_104"/>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2ed28726ca_8_122"/>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Conclusion </a:t>
            </a:r>
            <a:endParaRPr/>
          </a:p>
        </p:txBody>
      </p:sp>
      <p:sp>
        <p:nvSpPr>
          <p:cNvPr id="328" name="Google Shape;328;g22ed28726ca_8_122"/>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9" name="Google Shape;329;g22ed28726ca_8_122"/>
          <p:cNvSpPr txBox="1"/>
          <p:nvPr/>
        </p:nvSpPr>
        <p:spPr>
          <a:xfrm>
            <a:off x="693200" y="1593250"/>
            <a:ext cx="7004700" cy="3986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SzPts val="1900"/>
              <a:buChar char="-"/>
            </a:pPr>
            <a:r>
              <a:rPr lang="en-US" sz="1900"/>
              <a:t>Model Performance: All models performed well in predicting the target variable, but based on the R2 score on the testing set, Linear Regression showed the highest accuracy.</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 Context of the Problem: Predicting stock prices solely based on daily information is not a realistic and practical approach for long-term or future predictions. </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This project serves as an experimental endeavor rather than a practical forecasting tool for long-term stock price predictions.</a:t>
            </a:r>
            <a:endParaRPr sz="1900"/>
          </a:p>
          <a:p>
            <a:pPr indent="0" lvl="0" marL="0" rtl="0" algn="l">
              <a:spcBef>
                <a:spcPts val="0"/>
              </a:spcBef>
              <a:spcAft>
                <a:spcPts val="0"/>
              </a:spcAft>
              <a:buNone/>
            </a:pPr>
            <a:r>
              <a:t/>
            </a:r>
            <a:endParaRPr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g22ed28726ca_5_0"/>
          <p:cNvSpPr txBox="1"/>
          <p:nvPr>
            <p:ph idx="12" type="sldNum"/>
          </p:nvPr>
        </p:nvSpPr>
        <p:spPr>
          <a:xfrm>
            <a:off x="6867383" y="6572126"/>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3" name="Google Shape;93;g22ed28726ca_5_0"/>
          <p:cNvSpPr txBox="1"/>
          <p:nvPr>
            <p:ph type="title"/>
          </p:nvPr>
        </p:nvSpPr>
        <p:spPr>
          <a:xfrm>
            <a:off x="235077" y="78613"/>
            <a:ext cx="8673900" cy="451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Members</a:t>
            </a:r>
            <a:endParaRPr/>
          </a:p>
        </p:txBody>
      </p:sp>
      <p:sp>
        <p:nvSpPr>
          <p:cNvPr id="94" name="Google Shape;94;g22ed28726ca_5_0"/>
          <p:cNvSpPr txBox="1"/>
          <p:nvPr>
            <p:ph idx="1" type="body"/>
          </p:nvPr>
        </p:nvSpPr>
        <p:spPr>
          <a:xfrm>
            <a:off x="446651" y="1601274"/>
            <a:ext cx="5326800" cy="2929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600"/>
              <a:t>Dang Kieu Trinh - 20214933</a:t>
            </a:r>
            <a:endParaRPr sz="2600"/>
          </a:p>
          <a:p>
            <a:pPr indent="0" lvl="0" marL="0" rtl="0" algn="l">
              <a:lnSpc>
                <a:spcPct val="115000"/>
              </a:lnSpc>
              <a:spcBef>
                <a:spcPts val="0"/>
              </a:spcBef>
              <a:spcAft>
                <a:spcPts val="0"/>
              </a:spcAft>
              <a:buNone/>
            </a:pPr>
            <a:r>
              <a:rPr lang="en-US" sz="2600"/>
              <a:t>Nguyen Minh Triet - 20214975 Dang Minh Duc - 20214956</a:t>
            </a:r>
            <a:br>
              <a:rPr lang="en-US" sz="2600"/>
            </a:br>
            <a:r>
              <a:rPr lang="en-US" sz="2600"/>
              <a:t>Do Manh Cuong - 20214948</a:t>
            </a:r>
            <a:endParaRPr sz="2600"/>
          </a:p>
        </p:txBody>
      </p:sp>
      <p:sp>
        <p:nvSpPr>
          <p:cNvPr id="95" name="Google Shape;95;g22ed28726ca_5_0"/>
          <p:cNvSpPr txBox="1"/>
          <p:nvPr/>
        </p:nvSpPr>
        <p:spPr>
          <a:xfrm>
            <a:off x="1898200" y="1500200"/>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22ed28726ca_8_132"/>
          <p:cNvSpPr txBox="1"/>
          <p:nvPr>
            <p:ph type="title"/>
          </p:nvPr>
        </p:nvSpPr>
        <p:spPr>
          <a:xfrm>
            <a:off x="235077" y="78613"/>
            <a:ext cx="8673900" cy="451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Future work</a:t>
            </a:r>
            <a:endParaRPr/>
          </a:p>
        </p:txBody>
      </p:sp>
      <p:sp>
        <p:nvSpPr>
          <p:cNvPr id="336" name="Google Shape;336;g22ed28726ca_8_132"/>
          <p:cNvSpPr txBox="1"/>
          <p:nvPr>
            <p:ph idx="1" type="body"/>
          </p:nvPr>
        </p:nvSpPr>
        <p:spPr>
          <a:xfrm>
            <a:off x="595866" y="1533025"/>
            <a:ext cx="7619700" cy="4351200"/>
          </a:xfrm>
          <a:prstGeom prst="rect">
            <a:avLst/>
          </a:prstGeom>
        </p:spPr>
        <p:txBody>
          <a:bodyPr anchorCtr="0" anchor="t" bIns="45700" lIns="91425" spcFirstLastPara="1" rIns="91425" wrap="square" tIns="45700">
            <a:noAutofit/>
          </a:bodyPr>
          <a:lstStyle/>
          <a:p>
            <a:pPr indent="-387350" lvl="0" marL="457200" rtl="0" algn="l">
              <a:spcBef>
                <a:spcPts val="1000"/>
              </a:spcBef>
              <a:spcAft>
                <a:spcPts val="0"/>
              </a:spcAft>
              <a:buSzPts val="2500"/>
              <a:buChar char="-"/>
            </a:pPr>
            <a:r>
              <a:rPr lang="en-US" sz="2500"/>
              <a:t>The goal is to advance the model, exploring more sophisticated algorithms, and considering other factors that influence stock prices. </a:t>
            </a:r>
            <a:endParaRPr sz="2500"/>
          </a:p>
          <a:p>
            <a:pPr indent="0" lvl="0" marL="457200" rtl="0" algn="l">
              <a:spcBef>
                <a:spcPts val="1000"/>
              </a:spcBef>
              <a:spcAft>
                <a:spcPts val="0"/>
              </a:spcAft>
              <a:buNone/>
            </a:pPr>
            <a:r>
              <a:t/>
            </a:r>
            <a:endParaRPr sz="2500"/>
          </a:p>
          <a:p>
            <a:pPr indent="-387350" lvl="0" marL="457200" rtl="0" algn="l">
              <a:spcBef>
                <a:spcPts val="1000"/>
              </a:spcBef>
              <a:spcAft>
                <a:spcPts val="0"/>
              </a:spcAft>
              <a:buSzPts val="2500"/>
              <a:buChar char="-"/>
            </a:pPr>
            <a:r>
              <a:rPr lang="en-US" sz="2500"/>
              <a:t>Practical Application: By enhancing the model, the aim is to transform it into a practical and valuable tool that can assist investors in making informed decisions.</a:t>
            </a:r>
            <a:endParaRPr sz="2500"/>
          </a:p>
        </p:txBody>
      </p:sp>
      <p:sp>
        <p:nvSpPr>
          <p:cNvPr id="337" name="Google Shape;337;g22ed28726ca_8_132"/>
          <p:cNvSpPr txBox="1"/>
          <p:nvPr>
            <p:ph idx="12" type="sldNum"/>
          </p:nvPr>
        </p:nvSpPr>
        <p:spPr>
          <a:xfrm>
            <a:off x="6867383" y="6572126"/>
            <a:ext cx="20574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13"/>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3" name="Google Shape;343;p13"/>
          <p:cNvSpPr txBox="1"/>
          <p:nvPr/>
        </p:nvSpPr>
        <p:spPr>
          <a:xfrm>
            <a:off x="4181094" y="3021991"/>
            <a:ext cx="4197975" cy="81401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00000"/>
              </a:buClr>
              <a:buSzPts val="4800"/>
              <a:buFont typeface="Lato"/>
              <a:buNone/>
            </a:pPr>
            <a:r>
              <a:rPr b="1" i="0" lang="en-US" sz="4800" u="none" cap="none" strike="noStrike">
                <a:solidFill>
                  <a:srgbClr val="C00000"/>
                </a:solidFill>
                <a:latin typeface="Lato"/>
                <a:ea typeface="Lato"/>
                <a:cs typeface="Lato"/>
                <a:sym typeface="Lato"/>
              </a:rPr>
              <a:t>THANK YOU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6"/>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6"/>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Lato"/>
              <a:buNone/>
            </a:pPr>
            <a:r>
              <a:rPr lang="en-US"/>
              <a:t>Walkthrough</a:t>
            </a:r>
            <a:endParaRPr/>
          </a:p>
        </p:txBody>
      </p:sp>
      <p:sp>
        <p:nvSpPr>
          <p:cNvPr id="102" name="Google Shape;102;p6"/>
          <p:cNvSpPr txBox="1"/>
          <p:nvPr>
            <p:ph idx="1" type="body"/>
          </p:nvPr>
        </p:nvSpPr>
        <p:spPr>
          <a:xfrm>
            <a:off x="146175" y="984881"/>
            <a:ext cx="8674200" cy="5132700"/>
          </a:xfrm>
          <a:prstGeom prst="rect">
            <a:avLst/>
          </a:prstGeom>
          <a:noFill/>
          <a:ln>
            <a:noFill/>
          </a:ln>
        </p:spPr>
        <p:txBody>
          <a:bodyPr anchorCtr="0" anchor="t" bIns="45700" lIns="91425" spcFirstLastPara="1" rIns="91425" wrap="square" tIns="45700">
            <a:noAutofit/>
          </a:bodyPr>
          <a:lstStyle/>
          <a:p>
            <a:pPr indent="-50800" lvl="0" marL="228600" rtl="0" algn="l">
              <a:lnSpc>
                <a:spcPct val="90000"/>
              </a:lnSpc>
              <a:spcBef>
                <a:spcPts val="0"/>
              </a:spcBef>
              <a:spcAft>
                <a:spcPts val="0"/>
              </a:spcAft>
              <a:buClr>
                <a:schemeClr val="dk1"/>
              </a:buClr>
              <a:buSzPts val="2800"/>
              <a:buNone/>
            </a:pPr>
            <a:r>
              <a:rPr lang="en-US"/>
              <a:t>I.Introduction</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0"/>
              </a:spcBef>
              <a:spcAft>
                <a:spcPts val="0"/>
              </a:spcAft>
              <a:buClr>
                <a:schemeClr val="dk1"/>
              </a:buClr>
              <a:buSzPts val="2800"/>
              <a:buNone/>
            </a:pPr>
            <a:r>
              <a:rPr lang="en-US"/>
              <a:t>II.Data Exploring</a:t>
            </a:r>
            <a:endParaRPr/>
          </a:p>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0"/>
              </a:spcBef>
              <a:spcAft>
                <a:spcPts val="0"/>
              </a:spcAft>
              <a:buClr>
                <a:schemeClr val="dk1"/>
              </a:buClr>
              <a:buSzPts val="2800"/>
              <a:buNone/>
            </a:pPr>
            <a:r>
              <a:rPr lang="en-US"/>
              <a:t>III.</a:t>
            </a:r>
            <a:r>
              <a:rPr lang="en-US">
                <a:latin typeface="Arial"/>
                <a:ea typeface="Arial"/>
                <a:cs typeface="Arial"/>
                <a:sym typeface="Arial"/>
              </a:rPr>
              <a:t>Methodology</a:t>
            </a:r>
            <a:endParaRPr>
              <a:latin typeface="Arial"/>
              <a:ea typeface="Arial"/>
              <a:cs typeface="Arial"/>
              <a:sym typeface="Arial"/>
            </a:endParaRPr>
          </a:p>
          <a:p>
            <a:pPr indent="-50800" lvl="0" marL="228600" rtl="0" algn="l">
              <a:lnSpc>
                <a:spcPct val="90000"/>
              </a:lnSpc>
              <a:spcBef>
                <a:spcPts val="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0"/>
              </a:spcBef>
              <a:spcAft>
                <a:spcPts val="0"/>
              </a:spcAft>
              <a:buClr>
                <a:schemeClr val="dk1"/>
              </a:buClr>
              <a:buSzPts val="2800"/>
              <a:buNone/>
            </a:pPr>
            <a:r>
              <a:rPr lang="en-US">
                <a:latin typeface="Arial"/>
                <a:ea typeface="Arial"/>
                <a:cs typeface="Arial"/>
                <a:sym typeface="Arial"/>
              </a:rPr>
              <a:t>IV</a:t>
            </a:r>
            <a:r>
              <a:rPr lang="en-US" sz="2000">
                <a:latin typeface="Arial"/>
                <a:ea typeface="Arial"/>
                <a:cs typeface="Arial"/>
                <a:sym typeface="Arial"/>
              </a:rPr>
              <a:t>.</a:t>
            </a:r>
            <a:r>
              <a:rPr lang="en-US">
                <a:latin typeface="Arial"/>
                <a:ea typeface="Arial"/>
                <a:cs typeface="Arial"/>
                <a:sym typeface="Arial"/>
              </a:rPr>
              <a:t>Results</a:t>
            </a:r>
            <a:endParaRPr>
              <a:latin typeface="Arial"/>
              <a:ea typeface="Arial"/>
              <a:cs typeface="Arial"/>
              <a:sym typeface="Arial"/>
            </a:endParaRPr>
          </a:p>
          <a:p>
            <a:pPr indent="-50800" lvl="0" marL="228600" rtl="0" algn="l">
              <a:lnSpc>
                <a:spcPct val="90000"/>
              </a:lnSpc>
              <a:spcBef>
                <a:spcPts val="0"/>
              </a:spcBef>
              <a:spcAft>
                <a:spcPts val="0"/>
              </a:spcAft>
              <a:buClr>
                <a:schemeClr val="dk1"/>
              </a:buClr>
              <a:buSzPts val="2800"/>
              <a:buNone/>
            </a:pPr>
            <a:r>
              <a:t/>
            </a:r>
            <a:endParaRPr>
              <a:latin typeface="Arial"/>
              <a:ea typeface="Arial"/>
              <a:cs typeface="Arial"/>
              <a:sym typeface="Arial"/>
            </a:endParaRPr>
          </a:p>
          <a:p>
            <a:pPr indent="-50800" lvl="0" marL="228600" rtl="0" algn="l">
              <a:lnSpc>
                <a:spcPct val="90000"/>
              </a:lnSpc>
              <a:spcBef>
                <a:spcPts val="0"/>
              </a:spcBef>
              <a:spcAft>
                <a:spcPts val="0"/>
              </a:spcAft>
              <a:buClr>
                <a:schemeClr val="dk1"/>
              </a:buClr>
              <a:buSzPts val="2800"/>
              <a:buNone/>
            </a:pPr>
            <a:r>
              <a:rPr lang="en-US">
                <a:latin typeface="Arial"/>
                <a:ea typeface="Arial"/>
                <a:cs typeface="Arial"/>
                <a:sym typeface="Arial"/>
              </a:rPr>
              <a:t>V</a:t>
            </a:r>
            <a:r>
              <a:rPr lang="en-US" sz="2000">
                <a:latin typeface="Arial"/>
                <a:ea typeface="Arial"/>
                <a:cs typeface="Arial"/>
                <a:sym typeface="Arial"/>
              </a:rPr>
              <a:t>.</a:t>
            </a:r>
            <a:r>
              <a:rPr lang="en-US">
                <a:latin typeface="Arial"/>
                <a:ea typeface="Arial"/>
                <a:cs typeface="Arial"/>
                <a:sym typeface="Arial"/>
              </a:rPr>
              <a:t>Conclusion and future work</a:t>
            </a:r>
            <a:endParaRPr>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6867383" y="6572126"/>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4"/>
          <p:cNvSpPr txBox="1"/>
          <p:nvPr>
            <p:ph type="title"/>
          </p:nvPr>
        </p:nvSpPr>
        <p:spPr>
          <a:xfrm>
            <a:off x="235077" y="78613"/>
            <a:ext cx="8673846" cy="451739"/>
          </a:xfrm>
          <a:prstGeom prst="rect">
            <a:avLst/>
          </a:prstGeom>
          <a:noFill/>
          <a:ln>
            <a:noFill/>
          </a:ln>
        </p:spPr>
        <p:txBody>
          <a:bodyPr anchorCtr="0" anchor="t" bIns="45700" lIns="91425" spcFirstLastPara="1" rIns="91425" wrap="square" tIns="45700">
            <a:noAutofit/>
          </a:bodyPr>
          <a:lstStyle/>
          <a:p>
            <a:pPr indent="-406400" lvl="0" marL="457200" rtl="0" algn="l">
              <a:lnSpc>
                <a:spcPct val="90000"/>
              </a:lnSpc>
              <a:spcBef>
                <a:spcPts val="0"/>
              </a:spcBef>
              <a:spcAft>
                <a:spcPts val="0"/>
              </a:spcAft>
              <a:buSzPts val="2800"/>
              <a:buAutoNum type="romanUcPeriod"/>
            </a:pPr>
            <a:r>
              <a:rPr lang="en-US"/>
              <a:t>Introduction</a:t>
            </a:r>
            <a:endParaRPr/>
          </a:p>
        </p:txBody>
      </p:sp>
      <p:sp>
        <p:nvSpPr>
          <p:cNvPr id="109" name="Google Shape;109;p4"/>
          <p:cNvSpPr txBox="1"/>
          <p:nvPr>
            <p:ph idx="1" type="body"/>
          </p:nvPr>
        </p:nvSpPr>
        <p:spPr>
          <a:xfrm>
            <a:off x="234952" y="1868572"/>
            <a:ext cx="8674200" cy="5303400"/>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latin typeface="Arial"/>
                <a:ea typeface="Arial"/>
                <a:cs typeface="Arial"/>
                <a:sym typeface="Arial"/>
              </a:rPr>
              <a:t>This capstone project focuses on leveraging machine learning techniques to predict the stock price, aiming to provide investors with valuable insights for informed decision-making. </a:t>
            </a:r>
            <a:endParaRPr sz="2000">
              <a:latin typeface="Arial"/>
              <a:ea typeface="Arial"/>
              <a:cs typeface="Arial"/>
              <a:sym typeface="Arial"/>
            </a:endParaRPr>
          </a:p>
          <a:p>
            <a:pPr indent="0" lvl="0" marL="0" rtl="0" algn="l">
              <a:lnSpc>
                <a:spcPct val="90000"/>
              </a:lnSpc>
              <a:spcBef>
                <a:spcPts val="0"/>
              </a:spcBef>
              <a:spcAft>
                <a:spcPts val="0"/>
              </a:spcAft>
              <a:buNone/>
            </a:pPr>
            <a:r>
              <a:t/>
            </a:r>
            <a:endParaRPr sz="2000">
              <a:latin typeface="Arial"/>
              <a:ea typeface="Arial"/>
              <a:cs typeface="Arial"/>
              <a:sym typeface="Arial"/>
            </a:endParaRPr>
          </a:p>
          <a:p>
            <a:pPr indent="0" lvl="0" marL="0" rtl="0" algn="l">
              <a:lnSpc>
                <a:spcPct val="90000"/>
              </a:lnSpc>
              <a:spcBef>
                <a:spcPts val="0"/>
              </a:spcBef>
              <a:spcAft>
                <a:spcPts val="0"/>
              </a:spcAft>
              <a:buNone/>
            </a:pPr>
            <a:r>
              <a:t/>
            </a:r>
            <a:endParaRPr sz="2000">
              <a:latin typeface="Arial"/>
              <a:ea typeface="Arial"/>
              <a:cs typeface="Arial"/>
              <a:sym typeface="Arial"/>
            </a:endParaRPr>
          </a:p>
          <a:p>
            <a:pPr indent="-355600" lvl="0" marL="457200" rtl="0" algn="l">
              <a:lnSpc>
                <a:spcPct val="90000"/>
              </a:lnSpc>
              <a:spcBef>
                <a:spcPts val="0"/>
              </a:spcBef>
              <a:spcAft>
                <a:spcPts val="0"/>
              </a:spcAft>
              <a:buSzPts val="2000"/>
              <a:buFont typeface="Arial"/>
              <a:buChar char="-"/>
            </a:pPr>
            <a:r>
              <a:rPr lang="en-US" sz="2000">
                <a:latin typeface="Arial"/>
                <a:ea typeface="Arial"/>
                <a:cs typeface="Arial"/>
                <a:sym typeface="Arial"/>
              </a:rPr>
              <a:t>In this presentation, we discuss the methodologies employed in developing our prediction model. We present and analyze the results obtained, comparing the performance of our model.</a:t>
            </a:r>
            <a:endParaRPr sz="20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6867383" y="6492878"/>
            <a:ext cx="20574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ph type="title"/>
          </p:nvPr>
        </p:nvSpPr>
        <p:spPr>
          <a:xfrm>
            <a:off x="254052" y="7599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000"/>
              </a:spcBef>
              <a:spcAft>
                <a:spcPts val="600"/>
              </a:spcAft>
              <a:buNone/>
            </a:pPr>
            <a:r>
              <a:rPr b="0" lang="en-US" sz="2000">
                <a:latin typeface="Arial"/>
                <a:ea typeface="Arial"/>
                <a:cs typeface="Arial"/>
                <a:sym typeface="Arial"/>
              </a:rPr>
              <a:t>II.Data Exploring</a:t>
            </a:r>
            <a:endParaRPr/>
          </a:p>
        </p:txBody>
      </p:sp>
      <p:sp>
        <p:nvSpPr>
          <p:cNvPr id="116" name="Google Shape;116;p5"/>
          <p:cNvSpPr/>
          <p:nvPr>
            <p:ph idx="2" type="chart"/>
          </p:nvPr>
        </p:nvSpPr>
        <p:spPr>
          <a:xfrm>
            <a:off x="828325" y="1443300"/>
            <a:ext cx="7917600" cy="46560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1800"/>
              </a:spcBef>
              <a:spcAft>
                <a:spcPts val="0"/>
              </a:spcAft>
              <a:buSzPts val="2200"/>
              <a:buChar char="●"/>
            </a:pPr>
            <a:r>
              <a:rPr lang="en-US" sz="2200">
                <a:solidFill>
                  <a:schemeClr val="dk1"/>
                </a:solidFill>
              </a:rPr>
              <a:t>The Dataset</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n-US" sz="2200">
                <a:solidFill>
                  <a:schemeClr val="dk1"/>
                </a:solidFill>
              </a:rPr>
              <a:t>Data Preprocessing</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n-US" sz="2200">
                <a:solidFill>
                  <a:schemeClr val="dk1"/>
                </a:solidFill>
              </a:rPr>
              <a:t>Drop unused fields</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n-US" sz="2200">
                <a:solidFill>
                  <a:schemeClr val="dk1"/>
                </a:solidFill>
              </a:rPr>
              <a:t>Handling missing values</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n-US" sz="2200">
                <a:solidFill>
                  <a:schemeClr val="dk1"/>
                </a:solidFill>
              </a:rPr>
              <a:t>Data Transformation</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n-US" sz="2200">
                <a:solidFill>
                  <a:schemeClr val="dk1"/>
                </a:solidFill>
              </a:rPr>
              <a:t>Feature Selection</a:t>
            </a:r>
            <a:endParaRPr sz="2200">
              <a:solidFill>
                <a:schemeClr val="dk1"/>
              </a:solidFill>
            </a:endParaRPr>
          </a:p>
          <a:p>
            <a:pPr indent="-368300" lvl="1" marL="914400" rtl="0" algn="l">
              <a:lnSpc>
                <a:spcPct val="115000"/>
              </a:lnSpc>
              <a:spcBef>
                <a:spcPts val="0"/>
              </a:spcBef>
              <a:spcAft>
                <a:spcPts val="0"/>
              </a:spcAft>
              <a:buClr>
                <a:schemeClr val="dk1"/>
              </a:buClr>
              <a:buSzPts val="2200"/>
              <a:buChar char="○"/>
            </a:pPr>
            <a:r>
              <a:rPr lang="en-US" sz="2200">
                <a:solidFill>
                  <a:schemeClr val="dk1"/>
                </a:solidFill>
              </a:rPr>
              <a:t>Feature Scaling</a:t>
            </a:r>
            <a:endParaRPr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g22ed28726ca_8_17"/>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g22ed28726ca_8_17"/>
          <p:cNvSpPr txBox="1"/>
          <p:nvPr>
            <p:ph type="title"/>
          </p:nvPr>
        </p:nvSpPr>
        <p:spPr>
          <a:xfrm>
            <a:off x="254052" y="7599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000"/>
              </a:spcBef>
              <a:spcAft>
                <a:spcPts val="600"/>
              </a:spcAft>
              <a:buNone/>
            </a:pPr>
            <a:r>
              <a:rPr b="0" lang="en-US" sz="2000">
                <a:latin typeface="Arial"/>
                <a:ea typeface="Arial"/>
                <a:cs typeface="Arial"/>
                <a:sym typeface="Arial"/>
              </a:rPr>
              <a:t>Dataset</a:t>
            </a:r>
            <a:endParaRPr/>
          </a:p>
        </p:txBody>
      </p:sp>
      <p:sp>
        <p:nvSpPr>
          <p:cNvPr id="123" name="Google Shape;123;g22ed28726ca_8_17"/>
          <p:cNvSpPr/>
          <p:nvPr>
            <p:ph idx="2" type="chart"/>
          </p:nvPr>
        </p:nvSpPr>
        <p:spPr>
          <a:xfrm>
            <a:off x="613200" y="1443300"/>
            <a:ext cx="7917600" cy="465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600"/>
              </a:spcAft>
              <a:buNone/>
            </a:pPr>
            <a:r>
              <a:rPr lang="en-US" sz="1600">
                <a:solidFill>
                  <a:schemeClr val="dk1"/>
                </a:solidFill>
              </a:rPr>
              <a:t>   </a:t>
            </a:r>
            <a:endParaRPr sz="1600">
              <a:solidFill>
                <a:schemeClr val="dk1"/>
              </a:solidFill>
            </a:endParaRPr>
          </a:p>
        </p:txBody>
      </p:sp>
      <p:pic>
        <p:nvPicPr>
          <p:cNvPr id="124" name="Google Shape;124;g22ed28726ca_8_17"/>
          <p:cNvPicPr preferRelativeResize="0"/>
          <p:nvPr/>
        </p:nvPicPr>
        <p:blipFill>
          <a:blip r:embed="rId3">
            <a:alphaModFix/>
          </a:blip>
          <a:stretch>
            <a:fillRect/>
          </a:stretch>
        </p:blipFill>
        <p:spPr>
          <a:xfrm>
            <a:off x="4479325" y="1565775"/>
            <a:ext cx="3105126" cy="1050701"/>
          </a:xfrm>
          <a:prstGeom prst="rect">
            <a:avLst/>
          </a:prstGeom>
          <a:noFill/>
          <a:ln>
            <a:noFill/>
          </a:ln>
        </p:spPr>
      </p:pic>
      <p:sp>
        <p:nvSpPr>
          <p:cNvPr id="125" name="Google Shape;125;g22ed28726ca_8_17"/>
          <p:cNvSpPr txBox="1"/>
          <p:nvPr/>
        </p:nvSpPr>
        <p:spPr>
          <a:xfrm>
            <a:off x="669050" y="1565775"/>
            <a:ext cx="2969100" cy="426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100">
                <a:solidFill>
                  <a:schemeClr val="dk1"/>
                </a:solidFill>
              </a:rPr>
              <a:t>The dataset we used is the </a:t>
            </a:r>
            <a:r>
              <a:rPr lang="en-US" sz="1050">
                <a:solidFill>
                  <a:srgbClr val="3C4043"/>
                </a:solidFill>
                <a:highlight>
                  <a:srgbClr val="FFFFFF"/>
                </a:highlight>
              </a:rPr>
              <a:t>historical price information for Google's stock, covering the period from March 2013 to the present.</a:t>
            </a:r>
            <a:endParaRPr sz="1050">
              <a:solidFill>
                <a:srgbClr val="3C4043"/>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n-US" sz="1050">
                <a:solidFill>
                  <a:srgbClr val="3C4043"/>
                </a:solidFill>
                <a:highlight>
                  <a:srgbClr val="FFFFFF"/>
                </a:highlight>
              </a:rPr>
              <a:t>The dataset consists of 7 columns which is: </a:t>
            </a:r>
            <a:endParaRPr sz="1050">
              <a:solidFill>
                <a:srgbClr val="3C4043"/>
              </a:solidFill>
              <a:highlight>
                <a:srgbClr val="FFFFFF"/>
              </a:highlight>
            </a:endParaRPr>
          </a:p>
          <a:p>
            <a:pPr indent="-298450" lvl="0" marL="457200" rtl="0" algn="l">
              <a:lnSpc>
                <a:spcPct val="115000"/>
              </a:lnSpc>
              <a:spcBef>
                <a:spcPts val="0"/>
              </a:spcBef>
              <a:spcAft>
                <a:spcPts val="0"/>
              </a:spcAft>
              <a:buClr>
                <a:srgbClr val="3C4043"/>
              </a:buClr>
              <a:buSzPts val="1100"/>
              <a:buChar char="●"/>
            </a:pPr>
            <a:r>
              <a:rPr lang="en-US" sz="1100">
                <a:solidFill>
                  <a:srgbClr val="3C4043"/>
                </a:solidFill>
                <a:highlight>
                  <a:srgbClr val="FFFFFF"/>
                </a:highlight>
              </a:rPr>
              <a:t>Date: when the stock price was recorded.</a:t>
            </a:r>
            <a:endParaRPr sz="1100">
              <a:solidFill>
                <a:srgbClr val="3C4043"/>
              </a:solidFill>
              <a:highlight>
                <a:srgbClr val="FFFFFF"/>
              </a:highlight>
            </a:endParaRPr>
          </a:p>
          <a:p>
            <a:pPr indent="-298450" lvl="0" marL="457200" rtl="0" algn="l">
              <a:lnSpc>
                <a:spcPct val="115000"/>
              </a:lnSpc>
              <a:spcBef>
                <a:spcPts val="0"/>
              </a:spcBef>
              <a:spcAft>
                <a:spcPts val="0"/>
              </a:spcAft>
              <a:buClr>
                <a:srgbClr val="3C4043"/>
              </a:buClr>
              <a:buSzPts val="1100"/>
              <a:buChar char="●"/>
            </a:pPr>
            <a:r>
              <a:rPr lang="en-US" sz="1100">
                <a:solidFill>
                  <a:srgbClr val="3C4043"/>
                </a:solidFill>
                <a:highlight>
                  <a:srgbClr val="FFFFFF"/>
                </a:highlight>
              </a:rPr>
              <a:t>Price: </a:t>
            </a:r>
            <a:r>
              <a:rPr lang="en-US" sz="1100">
                <a:solidFill>
                  <a:schemeClr val="dk1"/>
                </a:solidFill>
              </a:rPr>
              <a:t>The price at which the financial security opens in the market when trading begins</a:t>
            </a:r>
            <a:endParaRPr sz="1100">
              <a:solidFill>
                <a:srgbClr val="3C4043"/>
              </a:solidFill>
              <a:highlight>
                <a:srgbClr val="FFFFFF"/>
              </a:highlight>
            </a:endParaRPr>
          </a:p>
          <a:p>
            <a:pPr indent="-298450" lvl="0" marL="457200" rtl="0" algn="l">
              <a:lnSpc>
                <a:spcPct val="115000"/>
              </a:lnSpc>
              <a:spcBef>
                <a:spcPts val="0"/>
              </a:spcBef>
              <a:spcAft>
                <a:spcPts val="0"/>
              </a:spcAft>
              <a:buClr>
                <a:srgbClr val="3C4043"/>
              </a:buClr>
              <a:buSzPts val="1100"/>
              <a:buChar char="●"/>
            </a:pPr>
            <a:r>
              <a:rPr lang="en-US" sz="1100">
                <a:solidFill>
                  <a:srgbClr val="3C4043"/>
                </a:solidFill>
                <a:highlight>
                  <a:srgbClr val="FFFFFF"/>
                </a:highlight>
              </a:rPr>
              <a:t>High: represents the highest price at which the stock was traded during the day.</a:t>
            </a:r>
            <a:endParaRPr sz="1100">
              <a:solidFill>
                <a:srgbClr val="3C4043"/>
              </a:solidFill>
              <a:highlight>
                <a:srgbClr val="FFFFFF"/>
              </a:highlight>
            </a:endParaRPr>
          </a:p>
          <a:p>
            <a:pPr indent="-298450" lvl="0" marL="457200" rtl="0" algn="l">
              <a:lnSpc>
                <a:spcPct val="115000"/>
              </a:lnSpc>
              <a:spcBef>
                <a:spcPts val="0"/>
              </a:spcBef>
              <a:spcAft>
                <a:spcPts val="0"/>
              </a:spcAft>
              <a:buClr>
                <a:srgbClr val="3C4043"/>
              </a:buClr>
              <a:buSzPts val="1100"/>
              <a:buChar char="●"/>
            </a:pPr>
            <a:r>
              <a:rPr lang="en-US" sz="1100">
                <a:solidFill>
                  <a:srgbClr val="3C4043"/>
                </a:solidFill>
                <a:highlight>
                  <a:srgbClr val="FFFFFF"/>
                </a:highlight>
              </a:rPr>
              <a:t>Low: The closing price of a share of Google stock on that date.</a:t>
            </a:r>
            <a:endParaRPr sz="1100">
              <a:solidFill>
                <a:srgbClr val="3C4043"/>
              </a:solidFill>
              <a:highlight>
                <a:srgbClr val="FFFFFF"/>
              </a:highlight>
            </a:endParaRPr>
          </a:p>
          <a:p>
            <a:pPr indent="-298450" lvl="0" marL="457200" rtl="0" algn="l">
              <a:lnSpc>
                <a:spcPct val="115000"/>
              </a:lnSpc>
              <a:spcBef>
                <a:spcPts val="0"/>
              </a:spcBef>
              <a:spcAft>
                <a:spcPts val="0"/>
              </a:spcAft>
              <a:buClr>
                <a:srgbClr val="3C4043"/>
              </a:buClr>
              <a:buSzPts val="1100"/>
              <a:buChar char="●"/>
            </a:pPr>
            <a:r>
              <a:rPr lang="en-US" sz="1100">
                <a:solidFill>
                  <a:srgbClr val="3C4043"/>
                </a:solidFill>
                <a:highlight>
                  <a:srgbClr val="FFFFFF"/>
                </a:highlight>
              </a:rPr>
              <a:t>Volume: The total number of shares of Google stock that were traded on that particular trading day.</a:t>
            </a:r>
            <a:endParaRPr sz="1100">
              <a:solidFill>
                <a:srgbClr val="3C4043"/>
              </a:solidFill>
              <a:highlight>
                <a:srgbClr val="FFFFFF"/>
              </a:highlight>
            </a:endParaRPr>
          </a:p>
          <a:p>
            <a:pPr indent="-298450" lvl="0" marL="457200" rtl="0" algn="l">
              <a:lnSpc>
                <a:spcPct val="115000"/>
              </a:lnSpc>
              <a:spcBef>
                <a:spcPts val="0"/>
              </a:spcBef>
              <a:spcAft>
                <a:spcPts val="0"/>
              </a:spcAft>
              <a:buClr>
                <a:srgbClr val="3C4043"/>
              </a:buClr>
              <a:buSzPts val="1100"/>
              <a:buChar char="●"/>
            </a:pPr>
            <a:r>
              <a:rPr lang="en-US" sz="1100">
                <a:solidFill>
                  <a:srgbClr val="3C4043"/>
                </a:solidFill>
                <a:highlight>
                  <a:srgbClr val="FFFFFF"/>
                </a:highlight>
              </a:rPr>
              <a:t>Close Adj: The adjusted closing price of a share of Google stock on that date.</a:t>
            </a:r>
            <a:endParaRPr sz="1100">
              <a:solidFill>
                <a:srgbClr val="3C4043"/>
              </a:solidFill>
              <a:highlight>
                <a:srgbClr val="FFFFFF"/>
              </a:highlight>
            </a:endParaRPr>
          </a:p>
          <a:p>
            <a:pPr indent="0" lvl="0" marL="0" rtl="0" algn="l">
              <a:spcBef>
                <a:spcPts val="0"/>
              </a:spcBef>
              <a:spcAft>
                <a:spcPts val="0"/>
              </a:spcAft>
              <a:buNone/>
            </a:pPr>
            <a:r>
              <a:t/>
            </a:r>
            <a:endParaRPr/>
          </a:p>
        </p:txBody>
      </p:sp>
      <p:pic>
        <p:nvPicPr>
          <p:cNvPr id="126" name="Google Shape;126;g22ed28726ca_8_17"/>
          <p:cNvPicPr preferRelativeResize="0"/>
          <p:nvPr/>
        </p:nvPicPr>
        <p:blipFill>
          <a:blip r:embed="rId4">
            <a:alphaModFix/>
          </a:blip>
          <a:stretch>
            <a:fillRect/>
          </a:stretch>
        </p:blipFill>
        <p:spPr>
          <a:xfrm>
            <a:off x="3878875" y="2678200"/>
            <a:ext cx="4306025" cy="2471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2ed28726ca_8_28"/>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 name="Google Shape;132;g22ed28726ca_8_28"/>
          <p:cNvSpPr txBox="1"/>
          <p:nvPr>
            <p:ph type="title"/>
          </p:nvPr>
        </p:nvSpPr>
        <p:spPr>
          <a:xfrm>
            <a:off x="254052" y="7599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000"/>
              </a:spcBef>
              <a:spcAft>
                <a:spcPts val="600"/>
              </a:spcAft>
              <a:buNone/>
            </a:pPr>
            <a:r>
              <a:rPr b="0" lang="en-US" sz="2000">
                <a:latin typeface="Arial"/>
                <a:ea typeface="Arial"/>
                <a:cs typeface="Arial"/>
                <a:sym typeface="Arial"/>
              </a:rPr>
              <a:t>Dataset</a:t>
            </a:r>
            <a:endParaRPr/>
          </a:p>
        </p:txBody>
      </p:sp>
      <p:sp>
        <p:nvSpPr>
          <p:cNvPr id="133" name="Google Shape;133;g22ed28726ca_8_28"/>
          <p:cNvSpPr/>
          <p:nvPr>
            <p:ph idx="2" type="chart"/>
          </p:nvPr>
        </p:nvSpPr>
        <p:spPr>
          <a:xfrm>
            <a:off x="443700" y="1325950"/>
            <a:ext cx="7917600" cy="4656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800"/>
              </a:spcBef>
              <a:spcAft>
                <a:spcPts val="600"/>
              </a:spcAft>
              <a:buNone/>
            </a:pPr>
            <a:r>
              <a:rPr b="1" lang="en-US" sz="1900">
                <a:solidFill>
                  <a:schemeClr val="dk1"/>
                </a:solidFill>
              </a:rPr>
              <a:t>Time Series Introduction</a:t>
            </a:r>
            <a:endParaRPr b="1" sz="1900">
              <a:solidFill>
                <a:schemeClr val="dk1"/>
              </a:solidFill>
            </a:endParaRPr>
          </a:p>
        </p:txBody>
      </p:sp>
      <p:sp>
        <p:nvSpPr>
          <p:cNvPr id="134" name="Google Shape;134;g22ed28726ca_8_28"/>
          <p:cNvSpPr txBox="1"/>
          <p:nvPr/>
        </p:nvSpPr>
        <p:spPr>
          <a:xfrm>
            <a:off x="5061025" y="4554850"/>
            <a:ext cx="41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5" name="Google Shape;135;g22ed28726ca_8_28"/>
          <p:cNvSpPr txBox="1"/>
          <p:nvPr/>
        </p:nvSpPr>
        <p:spPr>
          <a:xfrm>
            <a:off x="460600" y="1724950"/>
            <a:ext cx="8222700" cy="2247300"/>
          </a:xfrm>
          <a:prstGeom prst="rect">
            <a:avLst/>
          </a:prstGeom>
          <a:noFill/>
          <a:ln>
            <a:noFill/>
          </a:ln>
        </p:spPr>
        <p:txBody>
          <a:bodyPr anchorCtr="0" anchor="t" bIns="91425" lIns="91425" spcFirstLastPara="1" rIns="91425" wrap="square" tIns="91425">
            <a:spAutoFit/>
          </a:bodyPr>
          <a:lstStyle/>
          <a:p>
            <a:pPr indent="-355600" lvl="0" marL="457200" rtl="0" algn="l">
              <a:lnSpc>
                <a:spcPct val="90000"/>
              </a:lnSpc>
              <a:spcBef>
                <a:spcPts val="100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Time series refers to a sequence of data points collected or recorded over time at regular intervals. It represents how a variable or phenomenon changes and evolves over time.</a:t>
            </a:r>
            <a:endParaRPr sz="2000">
              <a:solidFill>
                <a:schemeClr val="dk1"/>
              </a:solidFill>
              <a:latin typeface="Calibri"/>
              <a:ea typeface="Calibri"/>
              <a:cs typeface="Calibri"/>
              <a:sym typeface="Calibri"/>
            </a:endParaRPr>
          </a:p>
          <a:p>
            <a:pPr indent="-355600" lvl="0" marL="457200" rtl="0" algn="l">
              <a:lnSpc>
                <a:spcPct val="90000"/>
              </a:lnSpc>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Stock price data is a classic example of time series data. It represents the historical prices of a particular stock over time. Each data point corresponds to the price of the stock at a specific point in time</a:t>
            </a:r>
            <a:endParaRPr sz="20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pic>
        <p:nvPicPr>
          <p:cNvPr id="136" name="Google Shape;136;g22ed28726ca_8_28"/>
          <p:cNvPicPr preferRelativeResize="0"/>
          <p:nvPr/>
        </p:nvPicPr>
        <p:blipFill>
          <a:blip r:embed="rId3">
            <a:alphaModFix/>
          </a:blip>
          <a:stretch>
            <a:fillRect/>
          </a:stretch>
        </p:blipFill>
        <p:spPr>
          <a:xfrm>
            <a:off x="971550" y="3972250"/>
            <a:ext cx="7200900" cy="190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2ed28726ca_0_56"/>
          <p:cNvSpPr txBox="1"/>
          <p:nvPr>
            <p:ph idx="12" type="sldNum"/>
          </p:nvPr>
        </p:nvSpPr>
        <p:spPr>
          <a:xfrm>
            <a:off x="6867383" y="6492878"/>
            <a:ext cx="20574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2" name="Google Shape;142;g22ed28726ca_0_56"/>
          <p:cNvSpPr txBox="1"/>
          <p:nvPr>
            <p:ph type="title"/>
          </p:nvPr>
        </p:nvSpPr>
        <p:spPr>
          <a:xfrm>
            <a:off x="254052" y="75993"/>
            <a:ext cx="8635800" cy="43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000"/>
              </a:spcBef>
              <a:spcAft>
                <a:spcPts val="600"/>
              </a:spcAft>
              <a:buNone/>
            </a:pPr>
            <a:r>
              <a:rPr b="0" lang="en-US" sz="2000">
                <a:latin typeface="Arial"/>
                <a:ea typeface="Arial"/>
                <a:cs typeface="Arial"/>
                <a:sym typeface="Arial"/>
              </a:rPr>
              <a:t>Dataset</a:t>
            </a:r>
            <a:endParaRPr/>
          </a:p>
        </p:txBody>
      </p:sp>
      <p:sp>
        <p:nvSpPr>
          <p:cNvPr id="143" name="Google Shape;143;g22ed28726ca_0_56"/>
          <p:cNvSpPr/>
          <p:nvPr>
            <p:ph idx="2" type="chart"/>
          </p:nvPr>
        </p:nvSpPr>
        <p:spPr>
          <a:xfrm>
            <a:off x="443700" y="1325950"/>
            <a:ext cx="3105000" cy="436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800"/>
              </a:spcBef>
              <a:spcAft>
                <a:spcPts val="600"/>
              </a:spcAft>
              <a:buNone/>
            </a:pPr>
            <a:r>
              <a:rPr b="1" lang="en-US" sz="1900">
                <a:solidFill>
                  <a:schemeClr val="dk1"/>
                </a:solidFill>
              </a:rPr>
              <a:t>Drop unused fields</a:t>
            </a:r>
            <a:endParaRPr b="1" sz="1900">
              <a:solidFill>
                <a:schemeClr val="dk1"/>
              </a:solidFill>
            </a:endParaRPr>
          </a:p>
        </p:txBody>
      </p:sp>
      <p:sp>
        <p:nvSpPr>
          <p:cNvPr id="144" name="Google Shape;144;g22ed28726ca_0_56"/>
          <p:cNvSpPr txBox="1"/>
          <p:nvPr/>
        </p:nvSpPr>
        <p:spPr>
          <a:xfrm>
            <a:off x="5061025" y="4554850"/>
            <a:ext cx="41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5" name="Google Shape;145;g22ed28726ca_0_56"/>
          <p:cNvSpPr txBox="1"/>
          <p:nvPr/>
        </p:nvSpPr>
        <p:spPr>
          <a:xfrm>
            <a:off x="443700" y="1959425"/>
            <a:ext cx="3499200" cy="1416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t>
            </a:r>
            <a:r>
              <a:rPr b="1" lang="en-US" sz="2000">
                <a:solidFill>
                  <a:schemeClr val="dk1"/>
                </a:solidFill>
                <a:latin typeface="Calibri"/>
                <a:ea typeface="Calibri"/>
                <a:cs typeface="Calibri"/>
                <a:sym typeface="Calibri"/>
              </a:rPr>
              <a:t>Unamed</a:t>
            </a:r>
            <a:r>
              <a:rPr lang="en-US" sz="2000">
                <a:solidFill>
                  <a:schemeClr val="dk1"/>
                </a:solidFill>
                <a:latin typeface="Calibri"/>
                <a:ea typeface="Calibri"/>
                <a:cs typeface="Calibri"/>
                <a:sym typeface="Calibri"/>
              </a:rPr>
              <a:t>” represents the index of rows</a:t>
            </a:r>
            <a:endParaRPr sz="2000">
              <a:solidFill>
                <a:schemeClr val="dk1"/>
              </a:solidFill>
              <a:latin typeface="Calibri"/>
              <a:ea typeface="Calibri"/>
              <a:cs typeface="Calibri"/>
              <a:sym typeface="Calibri"/>
            </a:endParaRPr>
          </a:p>
          <a:p>
            <a:pPr indent="-355600" lvl="0" marL="4572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a:t>
            </a:r>
            <a:r>
              <a:rPr b="1" lang="en-US" sz="2000">
                <a:solidFill>
                  <a:schemeClr val="dk1"/>
                </a:solidFill>
                <a:latin typeface="Calibri"/>
                <a:ea typeface="Calibri"/>
                <a:cs typeface="Calibri"/>
                <a:sym typeface="Calibri"/>
              </a:rPr>
              <a:t>Close</a:t>
            </a:r>
            <a:r>
              <a:rPr lang="en-US" sz="2000">
                <a:solidFill>
                  <a:schemeClr val="dk1"/>
                </a:solidFill>
                <a:latin typeface="Calibri"/>
                <a:ea typeface="Calibri"/>
                <a:cs typeface="Calibri"/>
                <a:sym typeface="Calibri"/>
              </a:rPr>
              <a:t>” and “</a:t>
            </a:r>
            <a:r>
              <a:rPr b="1" lang="en-US" sz="2000">
                <a:solidFill>
                  <a:schemeClr val="dk1"/>
                </a:solidFill>
                <a:latin typeface="Calibri"/>
                <a:ea typeface="Calibri"/>
                <a:cs typeface="Calibri"/>
                <a:sym typeface="Calibri"/>
              </a:rPr>
              <a:t>Adj Close</a:t>
            </a:r>
            <a:r>
              <a:rPr lang="en-US" sz="2000">
                <a:solidFill>
                  <a:schemeClr val="dk1"/>
                </a:solidFill>
                <a:latin typeface="Calibri"/>
                <a:ea typeface="Calibri"/>
                <a:cs typeface="Calibri"/>
                <a:sym typeface="Calibri"/>
              </a:rPr>
              <a:t>” are completely the same</a:t>
            </a:r>
            <a:endParaRPr sz="2000">
              <a:solidFill>
                <a:schemeClr val="dk1"/>
              </a:solidFill>
              <a:latin typeface="Calibri"/>
              <a:ea typeface="Calibri"/>
              <a:cs typeface="Calibri"/>
              <a:sym typeface="Calibri"/>
            </a:endParaRPr>
          </a:p>
        </p:txBody>
      </p:sp>
      <p:pic>
        <p:nvPicPr>
          <p:cNvPr id="146" name="Google Shape;146;g22ed28726ca_0_56"/>
          <p:cNvPicPr preferRelativeResize="0"/>
          <p:nvPr/>
        </p:nvPicPr>
        <p:blipFill>
          <a:blip r:embed="rId3">
            <a:alphaModFix/>
          </a:blip>
          <a:stretch>
            <a:fillRect/>
          </a:stretch>
        </p:blipFill>
        <p:spPr>
          <a:xfrm>
            <a:off x="4387475" y="1959425"/>
            <a:ext cx="4223125" cy="3735025"/>
          </a:xfrm>
          <a:prstGeom prst="rect">
            <a:avLst/>
          </a:prstGeom>
          <a:noFill/>
          <a:ln>
            <a:noFill/>
          </a:ln>
        </p:spPr>
      </p:pic>
      <p:sp>
        <p:nvSpPr>
          <p:cNvPr id="147" name="Google Shape;147;g22ed28726ca_0_56"/>
          <p:cNvSpPr/>
          <p:nvPr>
            <p:ph idx="3" type="chart"/>
          </p:nvPr>
        </p:nvSpPr>
        <p:spPr>
          <a:xfrm>
            <a:off x="383450" y="3572700"/>
            <a:ext cx="3105000" cy="4362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800"/>
              </a:spcBef>
              <a:spcAft>
                <a:spcPts val="600"/>
              </a:spcAft>
              <a:buNone/>
            </a:pPr>
            <a:r>
              <a:rPr b="1" lang="en-US" sz="1900">
                <a:solidFill>
                  <a:schemeClr val="dk1"/>
                </a:solidFill>
              </a:rPr>
              <a:t>Missing values</a:t>
            </a:r>
            <a:endParaRPr b="1" sz="1900">
              <a:solidFill>
                <a:schemeClr val="dk1"/>
              </a:solidFill>
            </a:endParaRPr>
          </a:p>
        </p:txBody>
      </p:sp>
      <p:sp>
        <p:nvSpPr>
          <p:cNvPr id="148" name="Google Shape;148;g22ed28726ca_0_56"/>
          <p:cNvSpPr txBox="1"/>
          <p:nvPr/>
        </p:nvSpPr>
        <p:spPr>
          <a:xfrm>
            <a:off x="383450" y="4154650"/>
            <a:ext cx="3499200" cy="8004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Calibri"/>
              <a:buChar char="-"/>
            </a:pPr>
            <a:r>
              <a:rPr lang="en-US" sz="2000">
                <a:solidFill>
                  <a:schemeClr val="dk1"/>
                </a:solidFill>
                <a:latin typeface="Calibri"/>
                <a:ea typeface="Calibri"/>
                <a:cs typeface="Calibri"/>
                <a:sym typeface="Calibri"/>
              </a:rPr>
              <a:t>The dataset is complete, there is no missing values</a:t>
            </a:r>
            <a:endParaRPr sz="2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2021-05-28T04:32:29Z</dcterms:created>
  <dc:creator>Phong TT &amp; QTTH</dc:creator>
</cp:coreProperties>
</file>